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81" r:id="rId2"/>
    <p:sldId id="282" r:id="rId3"/>
    <p:sldId id="321" r:id="rId4"/>
    <p:sldId id="302" r:id="rId5"/>
    <p:sldId id="322" r:id="rId6"/>
    <p:sldId id="325" r:id="rId7"/>
    <p:sldId id="326" r:id="rId8"/>
    <p:sldId id="327" r:id="rId9"/>
    <p:sldId id="323" r:id="rId10"/>
    <p:sldId id="266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24" r:id="rId21"/>
    <p:sldId id="328" r:id="rId22"/>
    <p:sldId id="349" r:id="rId23"/>
    <p:sldId id="330" r:id="rId24"/>
    <p:sldId id="331" r:id="rId25"/>
    <p:sldId id="320" r:id="rId26"/>
  </p:sldIdLst>
  <p:sldSz cx="12192000" cy="6858000"/>
  <p:notesSz cx="6858000" cy="9144000"/>
  <p:embeddedFontLst>
    <p:embeddedFont>
      <p:font typeface="G마켓 산스 Bold" panose="02000000000000000000" pitchFamily="50" charset="-127"/>
      <p:regular r:id="rId28"/>
    </p:embeddedFont>
    <p:embeddedFont>
      <p:font typeface="G마켓 산스 Light" panose="02000000000000000000" pitchFamily="50" charset="-127"/>
      <p:regular r:id="rId29"/>
    </p:embeddedFont>
    <p:embeddedFont>
      <p:font typeface="G마켓 산스 Medium" panose="02000000000000000000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A2829"/>
    <a:srgbClr val="FB6161"/>
    <a:srgbClr val="C43E08"/>
    <a:srgbClr val="C95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4289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C3B85-43C7-4490-8F94-BBA6B0854B41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95DC2-3A93-4768-A4AB-6E106E508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8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95DC2-3A93-4768-A4AB-6E106E5088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55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95DC2-3A93-4768-A4AB-6E106E50880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0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95DC2-3A93-4768-A4AB-6E106E5088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CAB33-869E-438B-A3C4-D082B37C4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5A0486-F2C9-4D0D-BB08-8644FBF07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7830C4-D7D1-4F02-979C-3AF8B59F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C9A03-F655-4F72-B55A-56387D6E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3B457-FB20-406A-8AAE-5A629535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5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F316C-35A9-45D6-B34C-3D046BA5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4E5A24-D9C4-48F8-9A4A-2F8FDD1AA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F5DD5-98B3-4FAB-9F44-483E5AA0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81E24-70A9-44A6-890E-BBD4F3817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D568B-F3E3-43EB-BAC9-B0A00629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9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97B9B1-FCDB-424E-9476-FB046782B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CFC3F5-A76B-4CC4-B5DD-401E3D59D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CE484-5253-41CD-A769-BB5A19AD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9E849-A774-4D3E-9CAD-38B30871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74AC0-971D-4288-A1EC-A43648BB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1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2F182-00B2-46B3-86F8-27544E26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18337-AAB1-4641-AE88-D41284CC2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515BB-B24C-4E4D-916C-0A5797BCC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30D73-9C60-453F-91DF-0F773E2D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114C5-86FE-4371-BD99-74635FF9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4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19576-EFC1-4799-86BD-3DD7C0D36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8206B3-12E4-4CF5-BE88-9281F89A4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9508E-97C0-4481-8BE3-545FA0D0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4B0A8-C9D2-4256-9CC9-54A4B31B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058B8-7A42-442D-A029-EF464FF6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90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8A38B-BAA8-4AA2-9D6B-3CF6C0EC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34416-BE56-4178-9A05-56E5667A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182D01-E7E9-44CD-9EE0-65847B56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830E4F-EF74-4F9A-8DE8-25A738E5A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67D580-E2CB-4547-9A7F-57864396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6195C1-B6F0-4F83-8926-F4206479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29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711DC-D3D8-4967-BE17-F8EDF71C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B90FAA-3361-493F-AB6D-8FF6BE41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4D3EFE-ECC0-4139-91C4-FEC445E75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7FBBC7-41AF-44B3-957E-313D321CC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FD869-8C04-4B78-9D39-0CA9D353F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8E3D9F-4073-4ABE-B3C7-C8644D69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62C250-CEB3-40C0-A948-99696B03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89E3BF-CF00-4C5E-A9F7-A1176022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5C7C4-3995-46DD-8DF8-2BB62EC0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80748D-422F-412E-8C0A-E52D9E59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B37C0A-5EBF-4E86-9C88-3DFC79F5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A9B445-C3C8-4E3E-B504-B367B928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02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0B610B-3CE5-46BE-9C29-3B71B146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F4130D-6D1D-41FF-A065-D46A71CD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52CDF-EA51-4535-B792-07B8B41C1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131DF-6B61-4B6C-9F8C-BA6F0211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8D2E6-0117-4C0D-ABF6-D7AB97CA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5B04A4-6FE5-451F-9995-CC968D2D4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4484D8-3C98-4523-AD2B-366989668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CBB8D5-62AA-4B8D-8923-DA80EC0F9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DB9562-D476-409D-A09E-B2A1D9DD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9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CAC4E-6B51-4981-8093-2B16EFE9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378F4C-9435-4907-A9DF-D3E166C38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118E17-565D-4394-82AE-70D107416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8A75D-D7D2-41BA-8D73-9032819B2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528E5-8F3B-4584-B4FC-1DD2AA55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25BAF-5093-4F17-A6EE-69E7C909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34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5447DB-62A6-4455-B510-FA0D2CF18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57ABD-468E-4F85-B002-53295B596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19FEA-AE82-46B4-8E6A-C4FEB3C12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8E156-55C8-492D-83D9-A568AD03F7C6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FA45B9-9CD1-4215-B85E-8D83027E7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BD6652-6287-40D7-9FDF-FB0C1B6B0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0741E-87A9-4DC6-8859-44F3A8CED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5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36913" y="1954605"/>
            <a:ext cx="8518174" cy="9142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800" kern="0" spc="-333" dirty="0">
                <a:solidFill>
                  <a:srgbClr val="FF0000"/>
                </a:solidFill>
                <a:latin typeface="G마켓 산스 Medium" pitchFamily="34" charset="0"/>
                <a:cs typeface="G마켓 산스 Medium" pitchFamily="34" charset="0"/>
              </a:rPr>
              <a:t>Think-Aloud Verbal Protocol</a:t>
            </a:r>
            <a:endParaRPr lang="en-US" sz="1200" dirty="0">
              <a:solidFill>
                <a:srgbClr val="FF0000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0170994" y="1026783"/>
            <a:ext cx="572435" cy="572703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695" y="1026650"/>
            <a:ext cx="572435" cy="572703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4" name="그룹 1004"/>
          <p:cNvGrpSpPr/>
          <p:nvPr/>
        </p:nvGrpSpPr>
        <p:grpSpPr>
          <a:xfrm>
            <a:off x="10170994" y="4841921"/>
            <a:ext cx="572435" cy="572703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>
              <a:biLevel thresh="50000"/>
            </a:blip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829" y="4841787"/>
            <a:ext cx="572435" cy="572703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>
              <a:biLevel thresh="50000"/>
            </a:blip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664110" y="4029092"/>
            <a:ext cx="4971891" cy="119426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인간공학</a:t>
            </a:r>
            <a:r>
              <a:rPr lang="en-US" altLang="ko-KR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(</a:t>
            </a:r>
            <a:r>
              <a:rPr lang="ko-KR" altLang="en-US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다</a:t>
            </a:r>
            <a:r>
              <a:rPr lang="en-US" altLang="ko-KR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) 5</a:t>
            </a:r>
            <a:r>
              <a:rPr lang="ko-KR" altLang="en-US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조</a:t>
            </a:r>
            <a:r>
              <a:rPr lang="en-US" altLang="ko-KR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		20192193 </a:t>
            </a:r>
            <a:r>
              <a:rPr lang="ko-KR" altLang="en-US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김수빈</a:t>
            </a:r>
            <a:endParaRPr lang="en-US" altLang="ko-KR" sz="2000" kern="0" spc="-133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G마켓 산스 Medium" pitchFamily="34" charset="0"/>
            </a:endParaRPr>
          </a:p>
          <a:p>
            <a:pPr algn="ctr"/>
            <a:r>
              <a:rPr lang="en-US" altLang="ko-KR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20193431 </a:t>
            </a:r>
            <a:r>
              <a:rPr lang="ko-KR" altLang="en-US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염성민</a:t>
            </a:r>
            <a:r>
              <a:rPr lang="en-US" altLang="ko-KR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	20201346 </a:t>
            </a:r>
            <a:r>
              <a:rPr lang="ko-KR" altLang="en-US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윤수진</a:t>
            </a:r>
            <a:r>
              <a:rPr lang="en-US" altLang="ko-KR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20201363 </a:t>
            </a:r>
            <a:r>
              <a:rPr lang="ko-KR" altLang="en-US" sz="2000" kern="0" spc="-133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최다빈</a:t>
            </a:r>
            <a:r>
              <a:rPr lang="en-US" altLang="ko-KR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	20202879 </a:t>
            </a:r>
            <a:r>
              <a:rPr lang="ko-KR" altLang="en-US" sz="2000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한예진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39" b="100000" l="0" r="100000">
                        <a14:foregroundMark x1="29688" y1="20898" x2="71680" y2="98242"/>
                        <a14:backgroundMark x1="68359" y1="9766" x2="85352" y2="29492"/>
                        <a14:backgroundMark x1="79883" y1="30273" x2="81055" y2="22461"/>
                      </a14:backgroundRemoval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919" r="14584"/>
          <a:stretch/>
        </p:blipFill>
        <p:spPr>
          <a:xfrm>
            <a:off x="7315200" y="3038295"/>
            <a:ext cx="520700" cy="464255"/>
          </a:xfrm>
          <a:prstGeom prst="rect">
            <a:avLst/>
          </a:prstGeom>
          <a:noFill/>
        </p:spPr>
      </p:pic>
      <p:pic>
        <p:nvPicPr>
          <p:cNvPr id="18" name="Picture 2" descr="PAYCO">
            <a:extLst>
              <a:ext uri="{FF2B5EF4-FFF2-40B4-BE49-F238E27FC236}">
                <a16:creationId xmlns:a16="http://schemas.microsoft.com/office/drawing/2014/main" id="{D1149517-B9E3-4606-A058-C33CCE668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9" b="32097"/>
          <a:stretch/>
        </p:blipFill>
        <p:spPr bwMode="auto">
          <a:xfrm>
            <a:off x="4690529" y="2971868"/>
            <a:ext cx="2810941" cy="9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B14020A-2B85-4BE9-A067-803EF473A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35968"/>
              </p:ext>
            </p:extLst>
          </p:nvPr>
        </p:nvGraphicFramePr>
        <p:xfrm>
          <a:off x="361015" y="2223473"/>
          <a:ext cx="11651882" cy="41875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7070">
                  <a:extLst>
                    <a:ext uri="{9D8B030D-6E8A-4147-A177-3AD203B41FA5}">
                      <a16:colId xmlns:a16="http://schemas.microsoft.com/office/drawing/2014/main" val="87288466"/>
                    </a:ext>
                  </a:extLst>
                </a:gridCol>
                <a:gridCol w="1244696">
                  <a:extLst>
                    <a:ext uri="{9D8B030D-6E8A-4147-A177-3AD203B41FA5}">
                      <a16:colId xmlns:a16="http://schemas.microsoft.com/office/drawing/2014/main" val="1222928430"/>
                    </a:ext>
                  </a:extLst>
                </a:gridCol>
                <a:gridCol w="925063">
                  <a:extLst>
                    <a:ext uri="{9D8B030D-6E8A-4147-A177-3AD203B41FA5}">
                      <a16:colId xmlns:a16="http://schemas.microsoft.com/office/drawing/2014/main" val="1975800904"/>
                    </a:ext>
                  </a:extLst>
                </a:gridCol>
                <a:gridCol w="1659782">
                  <a:extLst>
                    <a:ext uri="{9D8B030D-6E8A-4147-A177-3AD203B41FA5}">
                      <a16:colId xmlns:a16="http://schemas.microsoft.com/office/drawing/2014/main" val="3370820954"/>
                    </a:ext>
                  </a:extLst>
                </a:gridCol>
                <a:gridCol w="732731">
                  <a:extLst>
                    <a:ext uri="{9D8B030D-6E8A-4147-A177-3AD203B41FA5}">
                      <a16:colId xmlns:a16="http://schemas.microsoft.com/office/drawing/2014/main" val="589121520"/>
                    </a:ext>
                  </a:extLst>
                </a:gridCol>
                <a:gridCol w="1007876">
                  <a:extLst>
                    <a:ext uri="{9D8B030D-6E8A-4147-A177-3AD203B41FA5}">
                      <a16:colId xmlns:a16="http://schemas.microsoft.com/office/drawing/2014/main" val="645206404"/>
                    </a:ext>
                  </a:extLst>
                </a:gridCol>
                <a:gridCol w="1647792">
                  <a:extLst>
                    <a:ext uri="{9D8B030D-6E8A-4147-A177-3AD203B41FA5}">
                      <a16:colId xmlns:a16="http://schemas.microsoft.com/office/drawing/2014/main" val="926913146"/>
                    </a:ext>
                  </a:extLst>
                </a:gridCol>
                <a:gridCol w="1461433">
                  <a:extLst>
                    <a:ext uri="{9D8B030D-6E8A-4147-A177-3AD203B41FA5}">
                      <a16:colId xmlns:a16="http://schemas.microsoft.com/office/drawing/2014/main" val="1024876116"/>
                    </a:ext>
                  </a:extLst>
                </a:gridCol>
                <a:gridCol w="830891">
                  <a:extLst>
                    <a:ext uri="{9D8B030D-6E8A-4147-A177-3AD203B41FA5}">
                      <a16:colId xmlns:a16="http://schemas.microsoft.com/office/drawing/2014/main" val="2274715149"/>
                    </a:ext>
                  </a:extLst>
                </a:gridCol>
                <a:gridCol w="1174548">
                  <a:extLst>
                    <a:ext uri="{9D8B030D-6E8A-4147-A177-3AD203B41FA5}">
                      <a16:colId xmlns:a16="http://schemas.microsoft.com/office/drawing/2014/main" val="795761334"/>
                    </a:ext>
                  </a:extLst>
                </a:gridCol>
              </a:tblGrid>
              <a:tr h="4093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54655"/>
                  </a:ext>
                </a:extLst>
              </a:tr>
              <a:tr h="637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걸린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본인인증 후 카드등록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계좌등록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페이코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인증서 등록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송금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송금요청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타인이 송금한 돈 계좌로 받기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송금 요청 받은 돈 송금하기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페이코</a:t>
                      </a:r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endParaRPr lang="en-US" altLang="ko-KR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오더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교통카드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827385"/>
                  </a:ext>
                </a:extLst>
              </a:tr>
              <a:tr h="860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 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한예진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115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109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65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(PASS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앱 사용시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41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29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21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28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136</a:t>
                      </a:r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교통카드 등록 실패</a:t>
                      </a:r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204661"/>
                  </a:ext>
                </a:extLst>
              </a:tr>
              <a:tr h="823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 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윤수진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70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189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112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  <a:p>
                      <a:pPr algn="ctr" latinLnBrk="1"/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17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27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28</a:t>
                      </a:r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아이폰 교통카드 기능 미지원</a:t>
                      </a:r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287441"/>
                  </a:ext>
                </a:extLst>
              </a:tr>
              <a:tr h="6097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C 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김수빈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168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115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59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  <a:p>
                      <a:pPr algn="ctr" latinLnBrk="1"/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16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26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149</a:t>
                      </a:r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26</a:t>
                      </a:r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아이폰 교통카드 기능 미지원</a:t>
                      </a:r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187619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118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138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93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34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43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18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27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63</a:t>
                      </a:r>
                      <a:r>
                        <a:rPr lang="ko-KR" altLang="en-US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r>
                        <a:rPr lang="en-US" altLang="ko-KR" sz="12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~</a:t>
                      </a:r>
                      <a:endParaRPr lang="ko-KR" altLang="en-US" sz="12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34528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7572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어떤 상호작용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가장 실수를 많이 했나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22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5584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사용자들의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 유형별 반응과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어려움을 겪은 이유 분석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92B471-65B6-47A5-9337-8D7CFC798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9" b="1475"/>
          <a:stretch/>
        </p:blipFill>
        <p:spPr>
          <a:xfrm>
            <a:off x="8787070" y="759695"/>
            <a:ext cx="2557168" cy="5398196"/>
          </a:xfrm>
          <a:prstGeom prst="rect">
            <a:avLst/>
          </a:prstGeom>
        </p:spPr>
      </p:pic>
      <p:pic>
        <p:nvPicPr>
          <p:cNvPr id="6" name="그림 5" descr="전자기기, 검은색, 어두운, 이미지이(가) 표시된 사진&#10;&#10;자동 생성된 설명">
            <a:extLst>
              <a:ext uri="{FF2B5EF4-FFF2-40B4-BE49-F238E27FC236}">
                <a16:creationId xmlns:a16="http://schemas.microsoft.com/office/drawing/2014/main" id="{D51D003B-D92E-45EE-88BE-38A3F831DD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t="17946" r="35950" b="19089"/>
          <a:stretch/>
        </p:blipFill>
        <p:spPr>
          <a:xfrm>
            <a:off x="8445357" y="284351"/>
            <a:ext cx="3097000" cy="6404126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BC5A5F9-93E9-4C3A-98A2-4D258BDCA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384440"/>
              </p:ext>
            </p:extLst>
          </p:nvPr>
        </p:nvGraphicFramePr>
        <p:xfrm>
          <a:off x="847762" y="2382574"/>
          <a:ext cx="7261078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9349">
                  <a:extLst>
                    <a:ext uri="{9D8B030D-6E8A-4147-A177-3AD203B41FA5}">
                      <a16:colId xmlns:a16="http://schemas.microsoft.com/office/drawing/2014/main" val="2957480103"/>
                    </a:ext>
                  </a:extLst>
                </a:gridCol>
                <a:gridCol w="480076">
                  <a:extLst>
                    <a:ext uri="{9D8B030D-6E8A-4147-A177-3AD203B41FA5}">
                      <a16:colId xmlns:a16="http://schemas.microsoft.com/office/drawing/2014/main" val="4254208822"/>
                    </a:ext>
                  </a:extLst>
                </a:gridCol>
                <a:gridCol w="2688139">
                  <a:extLst>
                    <a:ext uri="{9D8B030D-6E8A-4147-A177-3AD203B41FA5}">
                      <a16:colId xmlns:a16="http://schemas.microsoft.com/office/drawing/2014/main" val="3487021116"/>
                    </a:ext>
                  </a:extLst>
                </a:gridCol>
                <a:gridCol w="3103514">
                  <a:extLst>
                    <a:ext uri="{9D8B030D-6E8A-4147-A177-3AD203B41FA5}">
                      <a16:colId xmlns:a16="http://schemas.microsoft.com/office/drawing/2014/main" val="576245277"/>
                    </a:ext>
                  </a:extLst>
                </a:gridCol>
              </a:tblGrid>
              <a:tr h="6358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사용자의 반응 분석 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이유 분석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8912"/>
                  </a:ext>
                </a:extLst>
              </a:tr>
              <a:tr h="51816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1)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등록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본인인증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   +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카드등록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12817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사진 인식 과정에서 편리함</a:t>
                      </a:r>
                      <a:endParaRPr lang="en-US" altLang="ko-KR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언급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510105"/>
                  </a:ext>
                </a:extLst>
              </a:tr>
              <a:tr h="115485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카드인식 과정에서 당황한</a:t>
                      </a:r>
                      <a:endParaRPr lang="en-US" altLang="ko-KR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모습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특히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카드의 사진인식 과정에서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시간이 많이 소요됨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메인 홈 화면에 카드 등록을 할 수 있는 부분이 한 눈에 들어오지 않음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장소에 따라 빛의 영향을 받는 정도가 달라 인식에 차이가 있음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375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71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5584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사용자들의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 유형별 반응과 어려움을 겪은 이유 분석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D62157-141C-43BD-AA02-E103CD1AF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74" r="1198" b="9673"/>
          <a:stretch/>
        </p:blipFill>
        <p:spPr>
          <a:xfrm>
            <a:off x="8836136" y="1268603"/>
            <a:ext cx="2706221" cy="3898709"/>
          </a:xfrm>
          <a:prstGeom prst="rect">
            <a:avLst/>
          </a:prstGeom>
        </p:spPr>
      </p:pic>
      <p:pic>
        <p:nvPicPr>
          <p:cNvPr id="5" name="그림 4" descr="전자기기, 검은색, 어두운, 이미지이(가) 표시된 사진&#10;&#10;자동 생성된 설명">
            <a:extLst>
              <a:ext uri="{FF2B5EF4-FFF2-40B4-BE49-F238E27FC236}">
                <a16:creationId xmlns:a16="http://schemas.microsoft.com/office/drawing/2014/main" id="{60311947-FFAD-418E-99CD-461DD617CB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t="19540" r="35950" b="19240"/>
          <a:stretch/>
        </p:blipFill>
        <p:spPr>
          <a:xfrm>
            <a:off x="8522243" y="210181"/>
            <a:ext cx="3155014" cy="64376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073295-B44C-4C12-9380-4C555F4BA1D3}"/>
              </a:ext>
            </a:extLst>
          </p:cNvPr>
          <p:cNvSpPr/>
          <p:nvPr/>
        </p:nvSpPr>
        <p:spPr>
          <a:xfrm>
            <a:off x="10099751" y="2444990"/>
            <a:ext cx="622038" cy="6186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BD6EF4F-C1A4-49A8-AF21-F1089534B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80351"/>
              </p:ext>
            </p:extLst>
          </p:nvPr>
        </p:nvGraphicFramePr>
        <p:xfrm>
          <a:off x="853090" y="2245394"/>
          <a:ext cx="7261078" cy="432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9349">
                  <a:extLst>
                    <a:ext uri="{9D8B030D-6E8A-4147-A177-3AD203B41FA5}">
                      <a16:colId xmlns:a16="http://schemas.microsoft.com/office/drawing/2014/main" val="2957480103"/>
                    </a:ext>
                  </a:extLst>
                </a:gridCol>
                <a:gridCol w="480076">
                  <a:extLst>
                    <a:ext uri="{9D8B030D-6E8A-4147-A177-3AD203B41FA5}">
                      <a16:colId xmlns:a16="http://schemas.microsoft.com/office/drawing/2014/main" val="4254208822"/>
                    </a:ext>
                  </a:extLst>
                </a:gridCol>
                <a:gridCol w="2688139">
                  <a:extLst>
                    <a:ext uri="{9D8B030D-6E8A-4147-A177-3AD203B41FA5}">
                      <a16:colId xmlns:a16="http://schemas.microsoft.com/office/drawing/2014/main" val="3487021116"/>
                    </a:ext>
                  </a:extLst>
                </a:gridCol>
                <a:gridCol w="3103514">
                  <a:extLst>
                    <a:ext uri="{9D8B030D-6E8A-4147-A177-3AD203B41FA5}">
                      <a16:colId xmlns:a16="http://schemas.microsoft.com/office/drawing/2014/main" val="576245277"/>
                    </a:ext>
                  </a:extLst>
                </a:gridCol>
              </a:tblGrid>
              <a:tr h="6358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사용자의 반응 분석 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이유 분석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8912"/>
                  </a:ext>
                </a:extLst>
              </a:tr>
              <a:tr h="51816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1)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등록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계좌등록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12817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계좌등록 기능을 찾는 과정에서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시간이 많이 소요됨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메인 홈 화면에 계좌 등록을 할 수 있는 부분이 한 눈에 들어오지 않음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510105"/>
                  </a:ext>
                </a:extLst>
              </a:tr>
              <a:tr h="115485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 인증을 하기 위한 방법이 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ARS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밖에 없다는 점과</a:t>
                      </a:r>
                      <a:endParaRPr lang="en-US" altLang="ko-KR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주소가 필요하다는 점에 </a:t>
                      </a:r>
                      <a:endParaRPr lang="en-US" altLang="ko-KR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“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주소까지 필요하다고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?”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와 같은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반응을 보이며 불편함을 드러냄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많은 서비스에서 다양한 인증방법을 이용하고 있음에도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PAYCO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앱에서는 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ARS 1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가지 밖에 없어서 불편함을 느꼈을 것이라고 판단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개인정보유출의 심각성이 커지다 보니 계좌를 등록하는 데에 주소까지 필요하다는 점에 의문을 느낀 것으로 보임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375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30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5584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사용자들의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 유형별 반응과 어려움을 겪은 이유 분석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11E8F-026B-42CD-88F7-802808EE3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7" b="2331"/>
          <a:stretch/>
        </p:blipFill>
        <p:spPr>
          <a:xfrm>
            <a:off x="8861997" y="658337"/>
            <a:ext cx="2598051" cy="5365910"/>
          </a:xfrm>
          <a:prstGeom prst="rect">
            <a:avLst/>
          </a:prstGeom>
        </p:spPr>
      </p:pic>
      <p:pic>
        <p:nvPicPr>
          <p:cNvPr id="5" name="그림 4" descr="전자기기, 검은색, 어두운, 이미지이(가) 표시된 사진&#10;&#10;자동 생성된 설명">
            <a:extLst>
              <a:ext uri="{FF2B5EF4-FFF2-40B4-BE49-F238E27FC236}">
                <a16:creationId xmlns:a16="http://schemas.microsoft.com/office/drawing/2014/main" id="{7BE423D3-F514-42F2-846E-A009D726E5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t="19540" r="35950" b="19240"/>
          <a:stretch/>
        </p:blipFill>
        <p:spPr>
          <a:xfrm>
            <a:off x="8643992" y="254525"/>
            <a:ext cx="3111550" cy="6348950"/>
          </a:xfrm>
          <a:prstGeom prst="rect">
            <a:avLst/>
          </a:prstGeom>
        </p:spPr>
      </p:pic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EDE30F8E-FD8D-47BF-BCA8-6BA9CADD6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23930"/>
              </p:ext>
            </p:extLst>
          </p:nvPr>
        </p:nvGraphicFramePr>
        <p:xfrm>
          <a:off x="855631" y="2430891"/>
          <a:ext cx="7261078" cy="353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9349">
                  <a:extLst>
                    <a:ext uri="{9D8B030D-6E8A-4147-A177-3AD203B41FA5}">
                      <a16:colId xmlns:a16="http://schemas.microsoft.com/office/drawing/2014/main" val="2957480103"/>
                    </a:ext>
                  </a:extLst>
                </a:gridCol>
                <a:gridCol w="480076">
                  <a:extLst>
                    <a:ext uri="{9D8B030D-6E8A-4147-A177-3AD203B41FA5}">
                      <a16:colId xmlns:a16="http://schemas.microsoft.com/office/drawing/2014/main" val="4254208822"/>
                    </a:ext>
                  </a:extLst>
                </a:gridCol>
                <a:gridCol w="3312949">
                  <a:extLst>
                    <a:ext uri="{9D8B030D-6E8A-4147-A177-3AD203B41FA5}">
                      <a16:colId xmlns:a16="http://schemas.microsoft.com/office/drawing/2014/main" val="3487021116"/>
                    </a:ext>
                  </a:extLst>
                </a:gridCol>
                <a:gridCol w="2478704">
                  <a:extLst>
                    <a:ext uri="{9D8B030D-6E8A-4147-A177-3AD203B41FA5}">
                      <a16:colId xmlns:a16="http://schemas.microsoft.com/office/drawing/2014/main" val="576245277"/>
                    </a:ext>
                  </a:extLst>
                </a:gridCol>
              </a:tblGrid>
              <a:tr h="6358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사용자의 반응 분석 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이유 분석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8912"/>
                  </a:ext>
                </a:extLst>
              </a:tr>
              <a:tr h="51816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1)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등록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페이코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인증서 등록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본인인증 부분에서 시간을 매우 단축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PASS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앱을 사용하고 있었기 때문이라고 보임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12817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시스템의 푸시 알림 오더 요구사항이 뜨자 당황해 하는 모습을 보임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핸드폰 기종에 따라서 푸시 알림 설정의 여부가 나뉘는데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아이폰 사용자가 더 </a:t>
                      </a:r>
                      <a:endParaRPr lang="en-US" altLang="ko-KR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 반응을 여러 차례 보임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510105"/>
                  </a:ext>
                </a:extLst>
              </a:tr>
              <a:tr h="115485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메뉴가 너무 많아 인증서 등록 위치가 어딘지 한 눈에 찾기 어렵다고 언급</a:t>
                      </a:r>
                      <a:endParaRPr lang="en-US" altLang="ko-KR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추가적인 알림 설정과 본인인증을 거듭해야 한다는 것에 번거로움을 느낌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나눔고딕" pitchFamily="2" charset="-127"/>
                          <a:ea typeface="나눔고딕" pitchFamily="2" charset="-127"/>
                        </a:rPr>
                        <a:t>핸드폰 기종에 따라서 푸시 알림 설정의 여부가 나뉘는데</a:t>
                      </a:r>
                      <a:r>
                        <a:rPr lang="en-US" altLang="ko-KR" sz="1600" b="1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600" b="1" dirty="0">
                          <a:latin typeface="나눔고딕" pitchFamily="2" charset="-127"/>
                          <a:ea typeface="나눔고딕" pitchFamily="2" charset="-127"/>
                        </a:rPr>
                        <a:t>아이폰 사용자가 더 이를 여러 차례 보임</a:t>
                      </a:r>
                      <a:r>
                        <a:rPr lang="en-US" altLang="ko-KR" sz="1600" b="1" dirty="0">
                          <a:latin typeface="나눔고딕" pitchFamily="2" charset="-127"/>
                          <a:ea typeface="나눔고딕" pitchFamily="2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3757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5AB22CE-8D6A-465E-8E71-1FF625668C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99" t="35244" r="16346" b="27987"/>
          <a:stretch/>
        </p:blipFill>
        <p:spPr>
          <a:xfrm>
            <a:off x="8584593" y="833753"/>
            <a:ext cx="3230347" cy="3535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2C768F-E139-40FB-A0C6-42BE8481F2C5}"/>
              </a:ext>
            </a:extLst>
          </p:cNvPr>
          <p:cNvSpPr txBox="1"/>
          <p:nvPr/>
        </p:nvSpPr>
        <p:spPr>
          <a:xfrm>
            <a:off x="12282824" y="1160981"/>
            <a:ext cx="1494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</a:t>
            </a:r>
            <a:r>
              <a:rPr lang="ko-KR" altLang="en-US" dirty="0"/>
              <a:t>이거 사진 애니메이션 있어요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3A55498D-995F-4D89-8AD5-C69BA939CFEB}"/>
              </a:ext>
            </a:extLst>
          </p:cNvPr>
          <p:cNvSpPr/>
          <p:nvPr/>
        </p:nvSpPr>
        <p:spPr>
          <a:xfrm>
            <a:off x="8802599" y="4702082"/>
            <a:ext cx="1085635" cy="39041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1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C1B677-24D7-40E2-A042-A876ABDC5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68"/>
          <a:stretch/>
        </p:blipFill>
        <p:spPr>
          <a:xfrm>
            <a:off x="8600614" y="940763"/>
            <a:ext cx="3111550" cy="3867543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5584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사용자들의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 유형별 반응과 어려움을 겪은 이유 분석</a:t>
            </a:r>
          </a:p>
          <a:p>
            <a:endParaRPr lang="ko-KR" altLang="en-US" dirty="0"/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F916EDB4-88CE-4C0B-9879-102378A1E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62618"/>
              </p:ext>
            </p:extLst>
          </p:nvPr>
        </p:nvGraphicFramePr>
        <p:xfrm>
          <a:off x="1073650" y="2366800"/>
          <a:ext cx="6236411" cy="33121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494">
                  <a:extLst>
                    <a:ext uri="{9D8B030D-6E8A-4147-A177-3AD203B41FA5}">
                      <a16:colId xmlns:a16="http://schemas.microsoft.com/office/drawing/2014/main" val="2957480103"/>
                    </a:ext>
                  </a:extLst>
                </a:gridCol>
                <a:gridCol w="361569">
                  <a:extLst>
                    <a:ext uri="{9D8B030D-6E8A-4147-A177-3AD203B41FA5}">
                      <a16:colId xmlns:a16="http://schemas.microsoft.com/office/drawing/2014/main" val="4254208822"/>
                    </a:ext>
                  </a:extLst>
                </a:gridCol>
                <a:gridCol w="3299251">
                  <a:extLst>
                    <a:ext uri="{9D8B030D-6E8A-4147-A177-3AD203B41FA5}">
                      <a16:colId xmlns:a16="http://schemas.microsoft.com/office/drawing/2014/main" val="3487021116"/>
                    </a:ext>
                  </a:extLst>
                </a:gridCol>
                <a:gridCol w="1675097">
                  <a:extLst>
                    <a:ext uri="{9D8B030D-6E8A-4147-A177-3AD203B41FA5}">
                      <a16:colId xmlns:a16="http://schemas.microsoft.com/office/drawing/2014/main" val="576245277"/>
                    </a:ext>
                  </a:extLst>
                </a:gridCol>
              </a:tblGrid>
              <a:tr h="679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사용자의 반응 분석 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이유 분석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8912"/>
                  </a:ext>
                </a:extLst>
              </a:tr>
              <a:tr h="8297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2)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 번호를 몰라도 휴대폰 연락처를 이용하여 송금을 할 수 있다는 점에 긍정적인 반응을 보임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12817"/>
                  </a:ext>
                </a:extLst>
              </a:tr>
              <a:tr h="829721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ko-KR" altLang="en-US" sz="16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510105"/>
                  </a:ext>
                </a:extLst>
              </a:tr>
              <a:tr h="829721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375705"/>
                  </a:ext>
                </a:extLst>
              </a:tr>
            </a:tbl>
          </a:graphicData>
        </a:graphic>
      </p:graphicFrame>
      <p:pic>
        <p:nvPicPr>
          <p:cNvPr id="6" name="그림 5" descr="전자기기, 검은색, 어두운, 이미지이(가) 표시된 사진&#10;&#10;자동 생성된 설명">
            <a:extLst>
              <a:ext uri="{FF2B5EF4-FFF2-40B4-BE49-F238E27FC236}">
                <a16:creationId xmlns:a16="http://schemas.microsoft.com/office/drawing/2014/main" id="{908ECDE6-4A01-4C97-954A-DAF974CF3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t="19540" r="35950" b="19240"/>
          <a:stretch/>
        </p:blipFill>
        <p:spPr>
          <a:xfrm>
            <a:off x="8242922" y="511235"/>
            <a:ext cx="3633626" cy="583553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A529064E-55AD-451F-8531-77BA34F1C797}"/>
              </a:ext>
            </a:extLst>
          </p:cNvPr>
          <p:cNvSpPr/>
          <p:nvPr/>
        </p:nvSpPr>
        <p:spPr>
          <a:xfrm>
            <a:off x="9585789" y="2178121"/>
            <a:ext cx="1150705" cy="349322"/>
          </a:xfrm>
          <a:prstGeom prst="frame">
            <a:avLst/>
          </a:prstGeom>
          <a:solidFill>
            <a:srgbClr val="FA282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E2B19843-9F1F-4EED-AF8D-CDC1560846C7}"/>
              </a:ext>
            </a:extLst>
          </p:cNvPr>
          <p:cNvSpPr/>
          <p:nvPr/>
        </p:nvSpPr>
        <p:spPr>
          <a:xfrm>
            <a:off x="9585789" y="2760049"/>
            <a:ext cx="873303" cy="349322"/>
          </a:xfrm>
          <a:prstGeom prst="frame">
            <a:avLst/>
          </a:prstGeom>
          <a:solidFill>
            <a:srgbClr val="FA282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09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5584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사용자들의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 유형별 반응과 어려움을 겪은 이유 분석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E4405D-A775-40E2-9A2D-3D790F4C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669" y="550646"/>
            <a:ext cx="2723635" cy="5692715"/>
          </a:xfrm>
          <a:prstGeom prst="rect">
            <a:avLst/>
          </a:prstGeom>
        </p:spPr>
      </p:pic>
      <p:pic>
        <p:nvPicPr>
          <p:cNvPr id="5" name="그림 4" descr="전자기기, 검은색, 어두운, 이미지이(가) 표시된 사진&#10;&#10;자동 생성된 설명">
            <a:extLst>
              <a:ext uri="{FF2B5EF4-FFF2-40B4-BE49-F238E27FC236}">
                <a16:creationId xmlns:a16="http://schemas.microsoft.com/office/drawing/2014/main" id="{BAD58D7A-633C-4C44-9D4C-C59ECFCACB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t="19540" r="35950" b="19240"/>
          <a:stretch/>
        </p:blipFill>
        <p:spPr>
          <a:xfrm>
            <a:off x="8315219" y="207388"/>
            <a:ext cx="3157752" cy="644322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0C71FB-1CE0-4FCA-BFD5-263081FE4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61623"/>
              </p:ext>
            </p:extLst>
          </p:nvPr>
        </p:nvGraphicFramePr>
        <p:xfrm>
          <a:off x="706930" y="2592805"/>
          <a:ext cx="7261078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9349">
                  <a:extLst>
                    <a:ext uri="{9D8B030D-6E8A-4147-A177-3AD203B41FA5}">
                      <a16:colId xmlns:a16="http://schemas.microsoft.com/office/drawing/2014/main" val="2957480103"/>
                    </a:ext>
                  </a:extLst>
                </a:gridCol>
                <a:gridCol w="480076">
                  <a:extLst>
                    <a:ext uri="{9D8B030D-6E8A-4147-A177-3AD203B41FA5}">
                      <a16:colId xmlns:a16="http://schemas.microsoft.com/office/drawing/2014/main" val="4254208822"/>
                    </a:ext>
                  </a:extLst>
                </a:gridCol>
                <a:gridCol w="2688139">
                  <a:extLst>
                    <a:ext uri="{9D8B030D-6E8A-4147-A177-3AD203B41FA5}">
                      <a16:colId xmlns:a16="http://schemas.microsoft.com/office/drawing/2014/main" val="3487021116"/>
                    </a:ext>
                  </a:extLst>
                </a:gridCol>
                <a:gridCol w="3103514">
                  <a:extLst>
                    <a:ext uri="{9D8B030D-6E8A-4147-A177-3AD203B41FA5}">
                      <a16:colId xmlns:a16="http://schemas.microsoft.com/office/drawing/2014/main" val="576245277"/>
                    </a:ext>
                  </a:extLst>
                </a:gridCol>
              </a:tblGrid>
              <a:tr h="6358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사용자의 반응 분석 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이유 분석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8912"/>
                  </a:ext>
                </a:extLst>
              </a:tr>
              <a:tr h="51816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2)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송금요청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12817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510105"/>
                  </a:ext>
                </a:extLst>
              </a:tr>
              <a:tr h="115485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“어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?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송금 페이지에 송금요청이 없네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?”, “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너무 쓸데없는 메뉴가 많아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..”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와 같은 반응을 보이며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더보기란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(•••)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에 송금 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-&gt;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송금요청을 통해 진입해야 한다는 것에 불편함을 호소함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사용자에게 필요하지 않은 메뉴도 너무 많고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복잡해서 처음에 메뉴를 찾는데 시간이 오래 걸린 것으로 보임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37570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A77516B-18D4-40BB-AFE9-83265A7A390A}"/>
              </a:ext>
            </a:extLst>
          </p:cNvPr>
          <p:cNvSpPr/>
          <p:nvPr/>
        </p:nvSpPr>
        <p:spPr>
          <a:xfrm>
            <a:off x="8616913" y="2722652"/>
            <a:ext cx="2723635" cy="130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3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5584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사용자들의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 유형별 반응과 어려움을 겪은 이유 분석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015F7-7316-4E0D-91DB-15D4C5481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 b="11130"/>
          <a:stretch/>
        </p:blipFill>
        <p:spPr>
          <a:xfrm>
            <a:off x="8582877" y="1664415"/>
            <a:ext cx="2818585" cy="4022231"/>
          </a:xfrm>
          <a:prstGeom prst="rect">
            <a:avLst/>
          </a:prstGeom>
        </p:spPr>
      </p:pic>
      <p:pic>
        <p:nvPicPr>
          <p:cNvPr id="6" name="그림 5" descr="전자기기, 검은색, 어두운, 이미지이(가) 표시된 사진&#10;&#10;자동 생성된 설명">
            <a:extLst>
              <a:ext uri="{FF2B5EF4-FFF2-40B4-BE49-F238E27FC236}">
                <a16:creationId xmlns:a16="http://schemas.microsoft.com/office/drawing/2014/main" id="{644D2D02-D6B8-4F5D-8EC7-F5337D5E6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t="19540" r="35950" b="19240"/>
          <a:stretch/>
        </p:blipFill>
        <p:spPr>
          <a:xfrm>
            <a:off x="8315219" y="207388"/>
            <a:ext cx="3157752" cy="644322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D1EC5B3-2166-4B43-B67D-A6C06EDAA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24836"/>
              </p:ext>
            </p:extLst>
          </p:nvPr>
        </p:nvGraphicFramePr>
        <p:xfrm>
          <a:off x="670393" y="2426807"/>
          <a:ext cx="7225555" cy="3790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170">
                  <a:extLst>
                    <a:ext uri="{9D8B030D-6E8A-4147-A177-3AD203B41FA5}">
                      <a16:colId xmlns:a16="http://schemas.microsoft.com/office/drawing/2014/main" val="2957480103"/>
                    </a:ext>
                  </a:extLst>
                </a:gridCol>
                <a:gridCol w="524961">
                  <a:extLst>
                    <a:ext uri="{9D8B030D-6E8A-4147-A177-3AD203B41FA5}">
                      <a16:colId xmlns:a16="http://schemas.microsoft.com/office/drawing/2014/main" val="4254208822"/>
                    </a:ext>
                  </a:extLst>
                </a:gridCol>
                <a:gridCol w="2550712">
                  <a:extLst>
                    <a:ext uri="{9D8B030D-6E8A-4147-A177-3AD203B41FA5}">
                      <a16:colId xmlns:a16="http://schemas.microsoft.com/office/drawing/2014/main" val="3487021116"/>
                    </a:ext>
                  </a:extLst>
                </a:gridCol>
                <a:gridCol w="2550712">
                  <a:extLst>
                    <a:ext uri="{9D8B030D-6E8A-4147-A177-3AD203B41FA5}">
                      <a16:colId xmlns:a16="http://schemas.microsoft.com/office/drawing/2014/main" val="576245277"/>
                    </a:ext>
                  </a:extLst>
                </a:gridCol>
              </a:tblGrid>
              <a:tr h="7282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사용자의 반응 분석 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이유 분석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8912"/>
                  </a:ext>
                </a:extLst>
              </a:tr>
              <a:tr h="75376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2)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타인이 송금한 돈 계좌로 받기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12817"/>
                  </a:ext>
                </a:extLst>
              </a:tr>
              <a:tr h="753762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510105"/>
                  </a:ext>
                </a:extLst>
              </a:tr>
              <a:tr h="753762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PAYCO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내에서 배너 알림 외에 문자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카톡으로도 송금 온 것을 알려주고 클릭 한 번을 통해 바로 돈을 받을 수 있다는 부분을 긍정적으로 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37570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02CDF5E-1AC5-4D8F-99F5-FF66C2B48993}"/>
              </a:ext>
            </a:extLst>
          </p:cNvPr>
          <p:cNvSpPr/>
          <p:nvPr/>
        </p:nvSpPr>
        <p:spPr>
          <a:xfrm>
            <a:off x="9044924" y="3084766"/>
            <a:ext cx="1698341" cy="1181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83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5584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사용자들의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 유형별 반응과 어려움을 겪은 이유 분석</a:t>
            </a:r>
          </a:p>
          <a:p>
            <a:endParaRPr lang="ko-KR" altLang="en-US" dirty="0"/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611DE55D-D391-4FA6-ADE4-D9C418DE7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822535"/>
              </p:ext>
            </p:extLst>
          </p:nvPr>
        </p:nvGraphicFramePr>
        <p:xfrm>
          <a:off x="786830" y="2301411"/>
          <a:ext cx="7915381" cy="4004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824">
                  <a:extLst>
                    <a:ext uri="{9D8B030D-6E8A-4147-A177-3AD203B41FA5}">
                      <a16:colId xmlns:a16="http://schemas.microsoft.com/office/drawing/2014/main" val="2957480103"/>
                    </a:ext>
                  </a:extLst>
                </a:gridCol>
                <a:gridCol w="1044099">
                  <a:extLst>
                    <a:ext uri="{9D8B030D-6E8A-4147-A177-3AD203B41FA5}">
                      <a16:colId xmlns:a16="http://schemas.microsoft.com/office/drawing/2014/main" val="4254208822"/>
                    </a:ext>
                  </a:extLst>
                </a:gridCol>
                <a:gridCol w="2794229">
                  <a:extLst>
                    <a:ext uri="{9D8B030D-6E8A-4147-A177-3AD203B41FA5}">
                      <a16:colId xmlns:a16="http://schemas.microsoft.com/office/drawing/2014/main" val="3487021116"/>
                    </a:ext>
                  </a:extLst>
                </a:gridCol>
                <a:gridCol w="2794229">
                  <a:extLst>
                    <a:ext uri="{9D8B030D-6E8A-4147-A177-3AD203B41FA5}">
                      <a16:colId xmlns:a16="http://schemas.microsoft.com/office/drawing/2014/main" val="576245277"/>
                    </a:ext>
                  </a:extLst>
                </a:gridCol>
              </a:tblGrid>
              <a:tr h="666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사용자의 반응 분석 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이유 분석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8912"/>
                  </a:ext>
                </a:extLst>
              </a:tr>
              <a:tr h="7696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2)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 요청 </a:t>
                      </a:r>
                      <a:endParaRPr lang="en-US" altLang="ko-KR" sz="1600" b="1" kern="0" spc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받은 돈 </a:t>
                      </a:r>
                      <a:endParaRPr lang="en-US" altLang="ko-KR" sz="1600" b="1" kern="0" spc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송금하기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12817"/>
                  </a:ext>
                </a:extLst>
              </a:tr>
              <a:tr h="769636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510105"/>
                  </a:ext>
                </a:extLst>
              </a:tr>
              <a:tr h="1410337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‘등록된 연락처로 보내기’ 기능에서 편리함 언급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그러나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송금요청 과정에서 실수로 메뉴를 잘못 누름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100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원 보내려 했다가 실패</a:t>
                      </a:r>
                      <a:endParaRPr lang="en-US" altLang="ko-KR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최소송금금액 미달치 송금 시도 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375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03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5584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사용자들의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 유형별 반응과 어려움을 겪은 이유 분석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6E9B44-C92F-4E81-8A1C-CA861981C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8915945" y="886478"/>
            <a:ext cx="2680880" cy="5323149"/>
          </a:xfrm>
          <a:prstGeom prst="rect">
            <a:avLst/>
          </a:prstGeom>
        </p:spPr>
      </p:pic>
      <p:pic>
        <p:nvPicPr>
          <p:cNvPr id="5" name="그림 4" descr="전자기기, 검은색, 어두운, 이미지이(가) 표시된 사진&#10;&#10;자동 생성된 설명">
            <a:extLst>
              <a:ext uri="{FF2B5EF4-FFF2-40B4-BE49-F238E27FC236}">
                <a16:creationId xmlns:a16="http://schemas.microsoft.com/office/drawing/2014/main" id="{9643CB56-CBA3-4F0D-81F7-DE9B04C7B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t="19540" r="35950" b="19240"/>
          <a:stretch/>
        </p:blipFill>
        <p:spPr>
          <a:xfrm>
            <a:off x="8607522" y="285870"/>
            <a:ext cx="3026248" cy="6286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E136E2-5484-4D8D-AA77-662BBAB7598A}"/>
              </a:ext>
            </a:extLst>
          </p:cNvPr>
          <p:cNvSpPr txBox="1"/>
          <p:nvPr/>
        </p:nvSpPr>
        <p:spPr>
          <a:xfrm rot="20696029">
            <a:off x="9056815" y="2940266"/>
            <a:ext cx="233801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예상시간에 대한 </a:t>
            </a:r>
            <a:endParaRPr lang="en-US" altLang="ko-KR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언급 없음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46B85D1-106D-4F91-B0AE-BF270B8E1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30059"/>
              </p:ext>
            </p:extLst>
          </p:nvPr>
        </p:nvGraphicFramePr>
        <p:xfrm>
          <a:off x="558230" y="2209839"/>
          <a:ext cx="7879125" cy="4359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367">
                  <a:extLst>
                    <a:ext uri="{9D8B030D-6E8A-4147-A177-3AD203B41FA5}">
                      <a16:colId xmlns:a16="http://schemas.microsoft.com/office/drawing/2014/main" val="2957480103"/>
                    </a:ext>
                  </a:extLst>
                </a:gridCol>
                <a:gridCol w="997896">
                  <a:extLst>
                    <a:ext uri="{9D8B030D-6E8A-4147-A177-3AD203B41FA5}">
                      <a16:colId xmlns:a16="http://schemas.microsoft.com/office/drawing/2014/main" val="4254208822"/>
                    </a:ext>
                  </a:extLst>
                </a:gridCol>
                <a:gridCol w="2781431">
                  <a:extLst>
                    <a:ext uri="{9D8B030D-6E8A-4147-A177-3AD203B41FA5}">
                      <a16:colId xmlns:a16="http://schemas.microsoft.com/office/drawing/2014/main" val="3487021116"/>
                    </a:ext>
                  </a:extLst>
                </a:gridCol>
                <a:gridCol w="2781431">
                  <a:extLst>
                    <a:ext uri="{9D8B030D-6E8A-4147-A177-3AD203B41FA5}">
                      <a16:colId xmlns:a16="http://schemas.microsoft.com/office/drawing/2014/main" val="576245277"/>
                    </a:ext>
                  </a:extLst>
                </a:gridCol>
              </a:tblGrid>
              <a:tr h="500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사용자의 반응 분석 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이유 분석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8912"/>
                  </a:ext>
                </a:extLst>
              </a:tr>
              <a:tr h="9227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3)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결제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0" spc="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페이코</a:t>
                      </a: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오더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페이코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오더를 진행하고자 하였으나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주변에 이용가능한 매장이 없어 불가피하게 진행하지 못함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12817"/>
                  </a:ext>
                </a:extLst>
              </a:tr>
              <a:tr h="610472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510105"/>
                  </a:ext>
                </a:extLst>
              </a:tr>
              <a:tr h="1972768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페이코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오더를 운영하는 가게가 몇 군데 없음에 안타까움을 호소했고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픽업을 하려고 하는데 예상시간이 얼마나 걸리는지 안내조차 없어서 당황함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타 배달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/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포장 주문 어플리케이션들은 결제 완료 시 앱 내부에서 또는 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SMS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 실시간으로 예상시간이 전송된다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하지만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600" b="1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페이코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오더에서는 알림 기능이 오지 않았기 때문에 비교적으로 당황스러움을 더 느꼈을 것으로 판단됨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3757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BE2C923-B05D-44F8-9E8F-26F6172763FA}"/>
              </a:ext>
            </a:extLst>
          </p:cNvPr>
          <p:cNvSpPr txBox="1"/>
          <p:nvPr/>
        </p:nvSpPr>
        <p:spPr>
          <a:xfrm>
            <a:off x="12400908" y="2763748"/>
            <a:ext cx="167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애니메이션</a:t>
            </a:r>
            <a:endParaRPr lang="en-US" altLang="ko-KR" dirty="0"/>
          </a:p>
          <a:p>
            <a:r>
              <a:rPr lang="ko-KR" altLang="en-US" dirty="0"/>
              <a:t>있어요</a:t>
            </a:r>
          </a:p>
        </p:txBody>
      </p:sp>
    </p:spTree>
    <p:extLst>
      <p:ext uri="{BB962C8B-B14F-4D97-AF65-F5344CB8AC3E}">
        <p14:creationId xmlns:p14="http://schemas.microsoft.com/office/powerpoint/2010/main" val="302695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3728EBCA-2EA3-43F1-BFA0-B65DB32B630D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3.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D4A1-D5B9-4898-BB7B-3C560E0220C8}"/>
              </a:ext>
            </a:extLst>
          </p:cNvPr>
          <p:cNvSpPr txBox="1"/>
          <p:nvPr/>
        </p:nvSpPr>
        <p:spPr>
          <a:xfrm>
            <a:off x="558230" y="1322895"/>
            <a:ext cx="75584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사용자들의 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상호작용 유형별 반응과 어려움을 겪은 이유 분석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AD3D6F-30DE-43FA-B0AA-18A3603C0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56" b="30038"/>
          <a:stretch/>
        </p:blipFill>
        <p:spPr>
          <a:xfrm>
            <a:off x="8821021" y="644087"/>
            <a:ext cx="3053921" cy="2535993"/>
          </a:xfrm>
          <a:prstGeom prst="rect">
            <a:avLst/>
          </a:prstGeom>
        </p:spPr>
      </p:pic>
      <p:pic>
        <p:nvPicPr>
          <p:cNvPr id="6" name="그림 5" descr="전자기기, 검은색, 어두운, 이미지이(가) 표시된 사진&#10;&#10;자동 생성된 설명">
            <a:extLst>
              <a:ext uri="{FF2B5EF4-FFF2-40B4-BE49-F238E27FC236}">
                <a16:creationId xmlns:a16="http://schemas.microsoft.com/office/drawing/2014/main" id="{52F44A57-38D5-4920-AE85-F77D2355E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t="19540" r="35950" b="19240"/>
          <a:stretch/>
        </p:blipFill>
        <p:spPr>
          <a:xfrm>
            <a:off x="8549368" y="194908"/>
            <a:ext cx="2941708" cy="309608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AC4B983-D480-4957-8F53-182B24BF6BEF}"/>
              </a:ext>
            </a:extLst>
          </p:cNvPr>
          <p:cNvSpPr/>
          <p:nvPr/>
        </p:nvSpPr>
        <p:spPr>
          <a:xfrm>
            <a:off x="8678460" y="950886"/>
            <a:ext cx="1341762" cy="792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47226-2A03-40BF-9FB6-11F887A9F7DC}"/>
              </a:ext>
            </a:extLst>
          </p:cNvPr>
          <p:cNvSpPr txBox="1"/>
          <p:nvPr/>
        </p:nvSpPr>
        <p:spPr>
          <a:xfrm>
            <a:off x="10131344" y="844695"/>
            <a:ext cx="961570" cy="472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26478D-6ED4-4A7F-9712-0186E3BDB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15" b="34779"/>
          <a:stretch/>
        </p:blipFill>
        <p:spPr>
          <a:xfrm>
            <a:off x="8821021" y="3415678"/>
            <a:ext cx="3231173" cy="275771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F545443-4815-42FB-9D05-EF8C0883C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85" y="3255555"/>
            <a:ext cx="4862918" cy="351366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82352D3-A9F8-4FEE-B7B3-79A1C40E98F9}"/>
              </a:ext>
            </a:extLst>
          </p:cNvPr>
          <p:cNvSpPr/>
          <p:nvPr/>
        </p:nvSpPr>
        <p:spPr>
          <a:xfrm>
            <a:off x="8644866" y="3739839"/>
            <a:ext cx="1341762" cy="792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8CCC1124-0F0C-4219-8F61-F8760CC02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23199"/>
              </p:ext>
            </p:extLst>
          </p:nvPr>
        </p:nvGraphicFramePr>
        <p:xfrm>
          <a:off x="923233" y="2430891"/>
          <a:ext cx="6828472" cy="3733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311">
                  <a:extLst>
                    <a:ext uri="{9D8B030D-6E8A-4147-A177-3AD203B41FA5}">
                      <a16:colId xmlns:a16="http://schemas.microsoft.com/office/drawing/2014/main" val="2957480103"/>
                    </a:ext>
                  </a:extLst>
                </a:gridCol>
                <a:gridCol w="588329">
                  <a:extLst>
                    <a:ext uri="{9D8B030D-6E8A-4147-A177-3AD203B41FA5}">
                      <a16:colId xmlns:a16="http://schemas.microsoft.com/office/drawing/2014/main" val="4254208822"/>
                    </a:ext>
                  </a:extLst>
                </a:gridCol>
                <a:gridCol w="3202052">
                  <a:extLst>
                    <a:ext uri="{9D8B030D-6E8A-4147-A177-3AD203B41FA5}">
                      <a16:colId xmlns:a16="http://schemas.microsoft.com/office/drawing/2014/main" val="3487021116"/>
                    </a:ext>
                  </a:extLst>
                </a:gridCol>
                <a:gridCol w="2043780">
                  <a:extLst>
                    <a:ext uri="{9D8B030D-6E8A-4147-A177-3AD203B41FA5}">
                      <a16:colId xmlns:a16="http://schemas.microsoft.com/office/drawing/2014/main" val="576245277"/>
                    </a:ext>
                  </a:extLst>
                </a:gridCol>
              </a:tblGrid>
              <a:tr h="374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사용자의 반응 분석 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이유 분석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8912"/>
                  </a:ext>
                </a:extLst>
              </a:tr>
              <a:tr h="14479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4)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기타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교통카드 </a:t>
                      </a:r>
                      <a:endParaRPr lang="en-US" altLang="ko-KR" sz="1600" b="1" kern="0" spc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자신이 갖고 있는 카드가 신용카드가 아니라면 카드 등록은 되나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교통카드로는 지원이 안 된다는 것을 뒤늦게 알고 마지막 단계까지 가서 포기함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 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912817"/>
                  </a:ext>
                </a:extLst>
              </a:tr>
              <a:tr h="639788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아이폰 사용자이기 때문에 교통카드 메뉴가 아예 앱에서 보이지 않음</a:t>
                      </a:r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510105"/>
                  </a:ext>
                </a:extLst>
              </a:tr>
              <a:tr h="639788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ko-KR" altLang="en-US" sz="1600" b="1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아이폰 사용자이기 때문에 교통카드 메뉴가 아예 앱에서 보이지 않음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.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375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63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6F522805-9AF3-4FBA-AF05-3B19E3EC726B}"/>
              </a:ext>
            </a:extLst>
          </p:cNvPr>
          <p:cNvSpPr/>
          <p:nvPr/>
        </p:nvSpPr>
        <p:spPr>
          <a:xfrm>
            <a:off x="5285096" y="5234616"/>
            <a:ext cx="752770" cy="757688"/>
          </a:xfrm>
          <a:prstGeom prst="ellipse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0C4584-3412-4717-8CF0-A9D2C11F93C0}"/>
              </a:ext>
            </a:extLst>
          </p:cNvPr>
          <p:cNvSpPr/>
          <p:nvPr/>
        </p:nvSpPr>
        <p:spPr>
          <a:xfrm>
            <a:off x="5273861" y="3744426"/>
            <a:ext cx="752770" cy="757688"/>
          </a:xfrm>
          <a:prstGeom prst="ellipse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CD2BDE1-0715-45DB-A26F-64D8C7C9EF70}"/>
              </a:ext>
            </a:extLst>
          </p:cNvPr>
          <p:cNvSpPr/>
          <p:nvPr/>
        </p:nvSpPr>
        <p:spPr>
          <a:xfrm>
            <a:off x="5263947" y="2240854"/>
            <a:ext cx="752770" cy="757688"/>
          </a:xfrm>
          <a:prstGeom prst="ellipse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1A5B49-5B3F-4D28-A291-C15C1DCBD651}"/>
              </a:ext>
            </a:extLst>
          </p:cNvPr>
          <p:cNvSpPr/>
          <p:nvPr/>
        </p:nvSpPr>
        <p:spPr>
          <a:xfrm>
            <a:off x="5268943" y="678337"/>
            <a:ext cx="752770" cy="757688"/>
          </a:xfrm>
          <a:prstGeom prst="ellipse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1AAA65-22D4-4AF5-A48F-5FBF3B9F8F11}"/>
              </a:ext>
            </a:extLst>
          </p:cNvPr>
          <p:cNvSpPr/>
          <p:nvPr/>
        </p:nvSpPr>
        <p:spPr>
          <a:xfrm>
            <a:off x="986318" y="2862792"/>
            <a:ext cx="2702103" cy="757688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784830" y="2917397"/>
            <a:ext cx="3105077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Medium" pitchFamily="34" charset="0"/>
              </a:rPr>
              <a:t>Contents</a:t>
            </a:r>
            <a:endParaRPr 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500101" y="116062"/>
            <a:ext cx="572435" cy="572703"/>
            <a:chOff x="17250152" y="174093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401" y="115928"/>
            <a:ext cx="572435" cy="572703"/>
            <a:chOff x="239101" y="173892"/>
            <a:chExt cx="858652" cy="859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00101" y="6143813"/>
            <a:ext cx="572435" cy="572703"/>
            <a:chOff x="17250152" y="9215719"/>
            <a:chExt cx="858652" cy="8590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401" y="6143947"/>
            <a:ext cx="572435" cy="572703"/>
            <a:chOff x="239101" y="9215921"/>
            <a:chExt cx="858652" cy="8590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5211977" y="845038"/>
            <a:ext cx="5948559" cy="3662811"/>
            <a:chOff x="5725333" y="2690814"/>
            <a:chExt cx="8922839" cy="5494217"/>
          </a:xfrm>
        </p:grpSpPr>
        <p:grpSp>
          <p:nvGrpSpPr>
            <p:cNvPr id="3" name="그룹 2"/>
            <p:cNvGrpSpPr/>
            <p:nvPr/>
          </p:nvGrpSpPr>
          <p:grpSpPr>
            <a:xfrm>
              <a:off x="5725333" y="5092788"/>
              <a:ext cx="3509625" cy="666650"/>
              <a:chOff x="5725333" y="5186671"/>
              <a:chExt cx="3509625" cy="666650"/>
            </a:xfrm>
          </p:grpSpPr>
          <p:sp>
            <p:nvSpPr>
              <p:cNvPr id="33" name="Object 33"/>
              <p:cNvSpPr txBox="1"/>
              <p:nvPr/>
            </p:nvSpPr>
            <p:spPr>
              <a:xfrm>
                <a:off x="5725333" y="5204160"/>
                <a:ext cx="1285067" cy="5301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400" kern="0" spc="-133" dirty="0"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2</a:t>
                </a:r>
                <a:endParaRPr 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0" name="Object 40"/>
              <p:cNvSpPr txBox="1"/>
              <p:nvPr/>
            </p:nvSpPr>
            <p:spPr>
              <a:xfrm>
                <a:off x="7162800" y="5186671"/>
                <a:ext cx="2072158" cy="66665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r>
                  <a:rPr lang="ko-KR" altLang="en-US" sz="2333" kern="0" spc="-133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G마켓 산스 Bold" pitchFamily="34" charset="0"/>
                  </a:rPr>
                  <a:t>실험 방법 </a:t>
                </a:r>
                <a:endParaRPr 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953934" y="5110277"/>
              <a:ext cx="8694238" cy="3074754"/>
              <a:chOff x="5953934" y="4735745"/>
              <a:chExt cx="8694238" cy="3074754"/>
            </a:xfrm>
          </p:grpSpPr>
          <p:sp>
            <p:nvSpPr>
              <p:cNvPr id="35" name="Object 35"/>
              <p:cNvSpPr txBox="1"/>
              <p:nvPr/>
            </p:nvSpPr>
            <p:spPr>
              <a:xfrm>
                <a:off x="5953934" y="6972300"/>
                <a:ext cx="827867" cy="838199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400" kern="0" spc="-133" dirty="0"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G마켓 산스 Medium" pitchFamily="34" charset="0"/>
                  </a:rPr>
                  <a:t>3</a:t>
                </a:r>
                <a:endParaRPr 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2" name="Object 42"/>
              <p:cNvSpPr txBox="1"/>
              <p:nvPr/>
            </p:nvSpPr>
            <p:spPr>
              <a:xfrm>
                <a:off x="10533372" y="4735745"/>
                <a:ext cx="4114800" cy="64916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marL="228611" indent="-228611">
                  <a:buFont typeface="Arial" panose="020B0604020202020204" pitchFamily="34" charset="0"/>
                  <a:buChar char="•"/>
                </a:pPr>
                <a:r>
                  <a:rPr lang="ko-KR" altLang="en-US" sz="1667" kern="0" spc="-133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G마켓 산스 Medium" pitchFamily="34" charset="0"/>
                  </a:rPr>
                  <a:t>실험할 주요 기능 선정</a:t>
                </a:r>
              </a:p>
              <a:p>
                <a:pPr marL="228611" indent="-228611">
                  <a:buFont typeface="Arial" panose="020B0604020202020204" pitchFamily="34" charset="0"/>
                  <a:buChar char="•"/>
                </a:pPr>
                <a:r>
                  <a:rPr lang="ko-KR" altLang="en-US" sz="1667" kern="0" spc="-133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G마켓 산스 Medium" pitchFamily="34" charset="0"/>
                  </a:rPr>
                  <a:t> 실험 순서 </a:t>
                </a:r>
                <a:endParaRPr 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3" name="Object 43"/>
              <p:cNvSpPr txBox="1"/>
              <p:nvPr/>
            </p:nvSpPr>
            <p:spPr>
              <a:xfrm>
                <a:off x="7162800" y="6972300"/>
                <a:ext cx="2148358" cy="66665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r>
                  <a:rPr lang="ko-KR" altLang="en-US" sz="2333" kern="0" spc="-133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G마켓 산스 Bold" pitchFamily="34" charset="0"/>
                  </a:rPr>
                  <a:t>실험 결과 </a:t>
                </a:r>
                <a:endParaRPr 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024966" y="2690814"/>
              <a:ext cx="5252634" cy="732619"/>
              <a:chOff x="6024966" y="2690814"/>
              <a:chExt cx="5252634" cy="732619"/>
            </a:xfrm>
          </p:grpSpPr>
          <p:sp>
            <p:nvSpPr>
              <p:cNvPr id="32" name="Object 32"/>
              <p:cNvSpPr txBox="1"/>
              <p:nvPr/>
            </p:nvSpPr>
            <p:spPr>
              <a:xfrm>
                <a:off x="6024966" y="2690814"/>
                <a:ext cx="685800" cy="42872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400" kern="0" spc="-133" dirty="0"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G마켓 산스 Medium" pitchFamily="34" charset="0"/>
                  </a:rPr>
                  <a:t>1</a:t>
                </a:r>
                <a:endParaRPr 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6" name="Object 36"/>
              <p:cNvSpPr txBox="1"/>
              <p:nvPr/>
            </p:nvSpPr>
            <p:spPr>
              <a:xfrm>
                <a:off x="7162800" y="2756782"/>
                <a:ext cx="4114800" cy="66665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r>
                  <a:rPr lang="ko-KR" altLang="en-US" sz="2333" kern="0" spc="-267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G마켓 산스 Light" pitchFamily="34" charset="0"/>
                  </a:rPr>
                  <a:t>실험 목적 </a:t>
                </a:r>
              </a:p>
            </p:txBody>
          </p:sp>
        </p:grpSp>
      </p:grpSp>
      <p:sp>
        <p:nvSpPr>
          <p:cNvPr id="37" name="Object 35">
            <a:extLst>
              <a:ext uri="{FF2B5EF4-FFF2-40B4-BE49-F238E27FC236}">
                <a16:creationId xmlns:a16="http://schemas.microsoft.com/office/drawing/2014/main" id="{FB12ABF5-4BE9-49CD-AFFF-F7B99C1C73F3}"/>
              </a:ext>
            </a:extLst>
          </p:cNvPr>
          <p:cNvSpPr txBox="1"/>
          <p:nvPr/>
        </p:nvSpPr>
        <p:spPr>
          <a:xfrm>
            <a:off x="5357938" y="5433505"/>
            <a:ext cx="551911" cy="5587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33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endParaRPr 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03F8A0A7-DFE8-4C0B-8971-0583C4658A12}"/>
              </a:ext>
            </a:extLst>
          </p:cNvPr>
          <p:cNvSpPr txBox="1"/>
          <p:nvPr/>
        </p:nvSpPr>
        <p:spPr>
          <a:xfrm>
            <a:off x="6161099" y="5433505"/>
            <a:ext cx="1736549" cy="42782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333" kern="0" spc="-133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결론 및 토의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 txBox="1"/>
          <p:nvPr/>
        </p:nvSpPr>
        <p:spPr>
          <a:xfrm>
            <a:off x="3724071" y="1244600"/>
            <a:ext cx="4743859" cy="31956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801" kern="0" spc="-1133" dirty="0">
                <a:solidFill>
                  <a:srgbClr val="FA2829"/>
                </a:solidFill>
                <a:latin typeface="G마켓 산스 Light" pitchFamily="34" charset="0"/>
                <a:cs typeface="G마켓 산스 Light" pitchFamily="34" charset="0"/>
              </a:rPr>
              <a:t>04</a:t>
            </a:r>
            <a:endParaRPr lang="en-US" sz="1200" dirty="0">
              <a:solidFill>
                <a:srgbClr val="FA2829"/>
              </a:solidFill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4622800" y="3733800"/>
            <a:ext cx="3211227" cy="5710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pPr algn="ctr"/>
            <a:r>
              <a:rPr lang="ko-KR" altLang="en-US" sz="36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 및 토의</a:t>
            </a:r>
            <a:endParaRPr lang="en-US" sz="1067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230927" y="3464531"/>
            <a:ext cx="3994972" cy="1109609"/>
            <a:chOff x="6614457" y="5199886"/>
            <a:chExt cx="5076006" cy="1288386"/>
          </a:xfrm>
        </p:grpSpPr>
        <p:grpSp>
          <p:nvGrpSpPr>
            <p:cNvPr id="32" name="그룹 1003"/>
            <p:cNvGrpSpPr/>
            <p:nvPr/>
          </p:nvGrpSpPr>
          <p:grpSpPr>
            <a:xfrm>
              <a:off x="11326772" y="5209325"/>
              <a:ext cx="363691" cy="363861"/>
              <a:chOff x="11326772" y="5209325"/>
              <a:chExt cx="363691" cy="363861"/>
            </a:xfrm>
          </p:grpSpPr>
          <p:pic>
            <p:nvPicPr>
              <p:cNvPr id="39" name="Object 11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</a:blip>
              <a:stretch>
                <a:fillRect/>
              </a:stretch>
            </p:blipFill>
            <p:spPr>
              <a:xfrm>
                <a:off x="11326772" y="5209325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3" name="그룹 1004"/>
            <p:cNvGrpSpPr/>
            <p:nvPr/>
          </p:nvGrpSpPr>
          <p:grpSpPr>
            <a:xfrm>
              <a:off x="6614457" y="5199886"/>
              <a:ext cx="363861" cy="363691"/>
              <a:chOff x="6614457" y="5199886"/>
              <a:chExt cx="363861" cy="363691"/>
            </a:xfrm>
          </p:grpSpPr>
          <p:pic>
            <p:nvPicPr>
              <p:cNvPr id="38" name="Object 14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 rot="16200000">
                <a:off x="6614542" y="519980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4" name="그룹 1005"/>
            <p:cNvGrpSpPr/>
            <p:nvPr/>
          </p:nvGrpSpPr>
          <p:grpSpPr>
            <a:xfrm>
              <a:off x="11326772" y="6114972"/>
              <a:ext cx="363691" cy="363861"/>
              <a:chOff x="11326772" y="6114972"/>
              <a:chExt cx="363691" cy="363861"/>
            </a:xfrm>
          </p:grpSpPr>
          <p:pic>
            <p:nvPicPr>
              <p:cNvPr id="37" name="Object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</a:blip>
              <a:stretch>
                <a:fillRect/>
              </a:stretch>
            </p:blipFill>
            <p:spPr>
              <a:xfrm>
                <a:off x="11326772" y="6114972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6614457" y="6124581"/>
              <a:ext cx="363861" cy="363691"/>
              <a:chOff x="6614457" y="6124581"/>
              <a:chExt cx="363861" cy="363691"/>
            </a:xfrm>
          </p:grpSpPr>
          <p:pic>
            <p:nvPicPr>
              <p:cNvPr id="36" name="Object 20"/>
              <p:cNvPicPr>
                <a:picLocks noChangeAspect="1"/>
              </p:cNvPicPr>
              <p:nvPr/>
            </p:nvPicPr>
            <p:blipFill>
              <a:blip r:embed="rId5" cstate="print">
                <a:biLevel thresh="50000"/>
              </a:blip>
              <a:stretch>
                <a:fillRect/>
              </a:stretch>
            </p:blipFill>
            <p:spPr>
              <a:xfrm rot="5400000">
                <a:off x="6614542" y="6124496"/>
                <a:ext cx="363691" cy="3638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1904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 txBox="1"/>
          <p:nvPr/>
        </p:nvSpPr>
        <p:spPr>
          <a:xfrm>
            <a:off x="558230" y="349609"/>
            <a:ext cx="4404188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4.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 및 토의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2CE5F246-E281-4563-9EFA-3883F9D018BE}"/>
              </a:ext>
            </a:extLst>
          </p:cNvPr>
          <p:cNvSpPr txBox="1"/>
          <p:nvPr/>
        </p:nvSpPr>
        <p:spPr>
          <a:xfrm>
            <a:off x="5087688" y="469588"/>
            <a:ext cx="5722173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경험과 </a:t>
            </a:r>
            <a:r>
              <a:rPr lang="ko-KR" altLang="en-US" sz="3600" kern="0" spc="-2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같은 점</a:t>
            </a:r>
            <a:endParaRPr lang="ko-KR" altLang="en-US" sz="3200" kern="0" spc="-20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endParaRPr lang="ko-KR" altLang="en-US" sz="3200" kern="0" spc="-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214993B4-54FB-4D83-807F-6982A2D60350}"/>
              </a:ext>
            </a:extLst>
          </p:cNvPr>
          <p:cNvSpPr txBox="1"/>
          <p:nvPr/>
        </p:nvSpPr>
        <p:spPr>
          <a:xfrm>
            <a:off x="1368233" y="2494762"/>
            <a:ext cx="9455534" cy="3184992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AutoNum type="alphaUcPeriod"/>
            </a:pP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AutoNum type="alphaUcPeriod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복잡한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시각 인지가 늦어지면서 뇌의 인지까지 영향을 주어 동작이 원활하지 못했다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457200" indent="-457200">
              <a:buAutoNum type="alphaUcPeriod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AutoNum type="alphaUcPeriod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AutoNum type="alphaUcPeriod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계좌 등록 과정에서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ARS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부분밖에 없음에 불편함을 느꼈다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457200" indent="-457200">
              <a:buAutoNum type="alphaUcPeriod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AutoNum type="alphaUcPeriod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AutoNum type="alphaUcPeriod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어플 내 가이드라인이 부족하여 특정 기능을 찾는데 시간이 오래 걸렸다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980A187F-59AD-43B9-9280-9E088E88D356}"/>
              </a:ext>
            </a:extLst>
          </p:cNvPr>
          <p:cNvGrpSpPr/>
          <p:nvPr/>
        </p:nvGrpSpPr>
        <p:grpSpPr>
          <a:xfrm>
            <a:off x="775655" y="1824879"/>
            <a:ext cx="572435" cy="572703"/>
            <a:chOff x="3821402" y="2720718"/>
            <a:chExt cx="858652" cy="859054"/>
          </a:xfrm>
        </p:grpSpPr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2B6F4C46-856B-4F91-8C71-3C90C1080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C16E5E1E-0AAD-4B08-BC0C-BA0661436BF9}"/>
              </a:ext>
            </a:extLst>
          </p:cNvPr>
          <p:cNvGrpSpPr/>
          <p:nvPr/>
        </p:nvGrpSpPr>
        <p:grpSpPr>
          <a:xfrm rot="10800000">
            <a:off x="10809861" y="5393403"/>
            <a:ext cx="572435" cy="572703"/>
            <a:chOff x="3821402" y="2720718"/>
            <a:chExt cx="858652" cy="859054"/>
          </a:xfrm>
        </p:grpSpPr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0FDDD2E3-EA85-4A51-A3C8-C81929E3D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9BC2E862-1841-437F-8978-BD21BCC07116}"/>
              </a:ext>
            </a:extLst>
          </p:cNvPr>
          <p:cNvGrpSpPr/>
          <p:nvPr/>
        </p:nvGrpSpPr>
        <p:grpSpPr>
          <a:xfrm rot="5400000">
            <a:off x="10809860" y="1790878"/>
            <a:ext cx="572435" cy="572703"/>
            <a:chOff x="3821402" y="2720718"/>
            <a:chExt cx="858652" cy="859054"/>
          </a:xfrm>
        </p:grpSpPr>
        <p:pic>
          <p:nvPicPr>
            <p:cNvPr id="27" name="Object 10">
              <a:extLst>
                <a:ext uri="{FF2B5EF4-FFF2-40B4-BE49-F238E27FC236}">
                  <a16:creationId xmlns:a16="http://schemas.microsoft.com/office/drawing/2014/main" id="{0D004B4C-01C4-4547-8AFA-D5D756C2E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1F0E2229-6987-4F0D-A366-DD6EC003D41C}"/>
              </a:ext>
            </a:extLst>
          </p:cNvPr>
          <p:cNvGrpSpPr/>
          <p:nvPr/>
        </p:nvGrpSpPr>
        <p:grpSpPr>
          <a:xfrm rot="16200000">
            <a:off x="775655" y="5393403"/>
            <a:ext cx="572435" cy="572703"/>
            <a:chOff x="3821402" y="2720718"/>
            <a:chExt cx="858652" cy="859054"/>
          </a:xfrm>
        </p:grpSpPr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F1D10A86-2E9F-4577-BE61-335C2DB0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52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 txBox="1"/>
          <p:nvPr/>
        </p:nvSpPr>
        <p:spPr>
          <a:xfrm>
            <a:off x="558230" y="349609"/>
            <a:ext cx="4404188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4.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 및 토의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2CE5F246-E281-4563-9EFA-3883F9D018BE}"/>
              </a:ext>
            </a:extLst>
          </p:cNvPr>
          <p:cNvSpPr txBox="1"/>
          <p:nvPr/>
        </p:nvSpPr>
        <p:spPr>
          <a:xfrm>
            <a:off x="5087688" y="469588"/>
            <a:ext cx="5722173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경험과 </a:t>
            </a:r>
            <a:r>
              <a:rPr lang="ko-KR" altLang="en-US" sz="3600" kern="0" spc="-200" dirty="0"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다른 점</a:t>
            </a:r>
            <a:endParaRPr lang="ko-KR" altLang="en-US" sz="3200" kern="0" spc="-200" dirty="0"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endParaRPr lang="ko-KR" altLang="en-US" sz="3200" kern="0" spc="-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214993B4-54FB-4D83-807F-6982A2D60350}"/>
              </a:ext>
            </a:extLst>
          </p:cNvPr>
          <p:cNvSpPr txBox="1"/>
          <p:nvPr/>
        </p:nvSpPr>
        <p:spPr>
          <a:xfrm>
            <a:off x="1630557" y="2107587"/>
            <a:ext cx="8930886" cy="4068174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AutoNum type="alphaUcPeriod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관찰자는 교통카드 등록에 큰 어려움이 있을 것이라고 예상하였으나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피험자는 복잡한 매뉴얼로 인한 계좌 등록이 가장 어렵다고 느꼈다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 marL="457200" indent="-457200">
              <a:buAutoNum type="alphaUcPeriod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AutoNum type="alphaUcPeriod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관찰자는 기능을 오래 찾는 것에 대해 “경험 부족” 이라고 판단 하였지만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피험자는 “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복잡성과 영상 촬영에 대한 부담감” 이었다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457200" indent="-457200">
              <a:buAutoNum type="alphaUcPeriod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AutoNum type="alphaUcPeriod"/>
            </a:pP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페이코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앱 내에서는 특정 브랜드가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페이코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오더를 지원한다고 명시되어 있었으나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방문 후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페이코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오더는 지점별로 달라 해당 지점은 지원이 안되는 것을 뒤늦게 알게 되었다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 marL="457200" indent="-457200">
              <a:buAutoNum type="alphaUcPeriod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AutoNum type="alphaUcPeriod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녹화 시간만을 보면 송금요청 부분이 상대적으로 시간이 적게 측정되었으나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기능을 찾는 것이 가장 어려웠다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457200" indent="-457200">
              <a:buAutoNum type="alphaUcPeriod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AutoNum type="alphaUcPeriod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회원가입을 하면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페이코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인증서가 자동으로 생성되는 것으로 생각했으나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별도의 등록이 필요하여 당황스러웠다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1FC83D25-A0C4-4348-B51F-32534E9EF4EC}"/>
              </a:ext>
            </a:extLst>
          </p:cNvPr>
          <p:cNvGrpSpPr/>
          <p:nvPr/>
        </p:nvGrpSpPr>
        <p:grpSpPr>
          <a:xfrm>
            <a:off x="605363" y="1390186"/>
            <a:ext cx="572435" cy="572703"/>
            <a:chOff x="3821402" y="2720718"/>
            <a:chExt cx="858652" cy="859054"/>
          </a:xfrm>
        </p:grpSpPr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E20B27C8-C76B-4ACD-83AD-99F6E95B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CFA47443-2483-412D-83FE-248265109AF5}"/>
              </a:ext>
            </a:extLst>
          </p:cNvPr>
          <p:cNvGrpSpPr/>
          <p:nvPr/>
        </p:nvGrpSpPr>
        <p:grpSpPr>
          <a:xfrm rot="10800000">
            <a:off x="11096212" y="5679619"/>
            <a:ext cx="572435" cy="572703"/>
            <a:chOff x="3821402" y="2720718"/>
            <a:chExt cx="858652" cy="859054"/>
          </a:xfrm>
        </p:grpSpPr>
        <p:pic>
          <p:nvPicPr>
            <p:cNvPr id="9" name="Object 10">
              <a:extLst>
                <a:ext uri="{FF2B5EF4-FFF2-40B4-BE49-F238E27FC236}">
                  <a16:creationId xmlns:a16="http://schemas.microsoft.com/office/drawing/2014/main" id="{E5EAFACA-8464-4C83-8848-578E9C92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7AAE119-1D3A-4502-A916-F284FD1FAD4E}"/>
              </a:ext>
            </a:extLst>
          </p:cNvPr>
          <p:cNvGrpSpPr/>
          <p:nvPr/>
        </p:nvGrpSpPr>
        <p:grpSpPr>
          <a:xfrm rot="5400000">
            <a:off x="11096212" y="1390186"/>
            <a:ext cx="572435" cy="572703"/>
            <a:chOff x="3821402" y="2720718"/>
            <a:chExt cx="858652" cy="859054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FF83772-9CE1-407A-A47D-944BF0150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D883AF86-07A5-40F5-9FC7-1FCF7A618AB8}"/>
              </a:ext>
            </a:extLst>
          </p:cNvPr>
          <p:cNvGrpSpPr/>
          <p:nvPr/>
        </p:nvGrpSpPr>
        <p:grpSpPr>
          <a:xfrm rot="16200000">
            <a:off x="605364" y="5679620"/>
            <a:ext cx="572435" cy="572703"/>
            <a:chOff x="3821402" y="2720718"/>
            <a:chExt cx="858652" cy="859054"/>
          </a:xfrm>
        </p:grpSpPr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AA372939-21C5-4023-94F1-7EC53F8B1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3240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 txBox="1"/>
          <p:nvPr/>
        </p:nvSpPr>
        <p:spPr>
          <a:xfrm>
            <a:off x="558230" y="349609"/>
            <a:ext cx="4404188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4.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 및 토의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2CE5F246-E281-4563-9EFA-3883F9D018BE}"/>
              </a:ext>
            </a:extLst>
          </p:cNvPr>
          <p:cNvSpPr txBox="1"/>
          <p:nvPr/>
        </p:nvSpPr>
        <p:spPr>
          <a:xfrm>
            <a:off x="5267645" y="498133"/>
            <a:ext cx="5722173" cy="8113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</a:t>
            </a:r>
          </a:p>
          <a:p>
            <a:pPr algn="just"/>
            <a:endParaRPr lang="ko-KR" altLang="en-US" sz="3200" kern="0" spc="-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1D57D977-3971-418D-B318-2E5D08529B3B}"/>
              </a:ext>
            </a:extLst>
          </p:cNvPr>
          <p:cNvSpPr txBox="1"/>
          <p:nvPr/>
        </p:nvSpPr>
        <p:spPr>
          <a:xfrm>
            <a:off x="641679" y="1367361"/>
            <a:ext cx="5225588" cy="2262869"/>
          </a:xfrm>
          <a:prstGeom prst="rect">
            <a:avLst/>
          </a:prstGeom>
          <a:noFill/>
          <a:ln w="38100">
            <a:solidFill>
              <a:srgbClr val="FA2829"/>
            </a:solidFill>
          </a:ln>
        </p:spPr>
        <p:txBody>
          <a:bodyPr wrap="square" rtlCol="0"/>
          <a:lstStyle/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17B0BCB3-40EC-4EAC-8D32-96A8E70A8F07}"/>
              </a:ext>
            </a:extLst>
          </p:cNvPr>
          <p:cNvSpPr txBox="1"/>
          <p:nvPr/>
        </p:nvSpPr>
        <p:spPr>
          <a:xfrm>
            <a:off x="6324733" y="4015648"/>
            <a:ext cx="5225588" cy="2262869"/>
          </a:xfrm>
          <a:prstGeom prst="rect">
            <a:avLst/>
          </a:prstGeom>
          <a:noFill/>
          <a:ln w="38100">
            <a:solidFill>
              <a:srgbClr val="FA2829"/>
            </a:solidFill>
          </a:ln>
        </p:spPr>
        <p:txBody>
          <a:bodyPr wrap="square" rtlCol="0"/>
          <a:lstStyle/>
          <a:p>
            <a:endParaRPr lang="en-US" altLang="ko-KR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9DDBAE71-AA66-4604-8C92-E4644C53C498}"/>
              </a:ext>
            </a:extLst>
          </p:cNvPr>
          <p:cNvSpPr txBox="1"/>
          <p:nvPr/>
        </p:nvSpPr>
        <p:spPr>
          <a:xfrm>
            <a:off x="641679" y="4015648"/>
            <a:ext cx="5225588" cy="2262869"/>
          </a:xfrm>
          <a:prstGeom prst="rect">
            <a:avLst/>
          </a:prstGeom>
          <a:noFill/>
          <a:ln w="38100">
            <a:solidFill>
              <a:srgbClr val="FA2829"/>
            </a:solidFill>
          </a:ln>
        </p:spPr>
        <p:txBody>
          <a:bodyPr wrap="square" rtlCol="0"/>
          <a:lstStyle/>
          <a:p>
            <a:endParaRPr lang="en-US" altLang="ko-KR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9DBF6FC7-B66F-4DA1-A70D-663076A315D0}"/>
              </a:ext>
            </a:extLst>
          </p:cNvPr>
          <p:cNvSpPr txBox="1"/>
          <p:nvPr/>
        </p:nvSpPr>
        <p:spPr>
          <a:xfrm>
            <a:off x="6324735" y="1367360"/>
            <a:ext cx="5225588" cy="2262869"/>
          </a:xfrm>
          <a:prstGeom prst="rect">
            <a:avLst/>
          </a:prstGeom>
          <a:noFill/>
          <a:ln w="38100">
            <a:solidFill>
              <a:srgbClr val="FA2829"/>
            </a:solidFill>
          </a:ln>
        </p:spPr>
        <p:txBody>
          <a:bodyPr wrap="square" rtlCol="0"/>
          <a:lstStyle/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70947-9C2B-4141-B2EF-FFEFD59AF93B}"/>
              </a:ext>
            </a:extLst>
          </p:cNvPr>
          <p:cNvSpPr txBox="1"/>
          <p:nvPr/>
        </p:nvSpPr>
        <p:spPr>
          <a:xfrm>
            <a:off x="6987948" y="4524191"/>
            <a:ext cx="38991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D. </a:t>
            </a:r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고령층 이용자의 어려움 </a:t>
            </a: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endParaRPr lang="en-US" altLang="ko-KR" sz="1800" kern="0" spc="-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실용적인 매뉴얼 없이 복잡한 아이콘의 나열로 인한 가이드라인 필요</a:t>
            </a:r>
          </a:p>
          <a:p>
            <a:endParaRPr lang="en-US" altLang="ko-KR" dirty="0"/>
          </a:p>
          <a:p>
            <a:pPr marL="342900" indent="-342900">
              <a:buAutoNum type="alphaUcPeriod"/>
            </a:pP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9A092-85FA-4352-B2E5-491CDEFBA6A3}"/>
              </a:ext>
            </a:extLst>
          </p:cNvPr>
          <p:cNvSpPr txBox="1"/>
          <p:nvPr/>
        </p:nvSpPr>
        <p:spPr>
          <a:xfrm>
            <a:off x="1225286" y="1879957"/>
            <a:ext cx="396454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메인 화면의 기능 부족</a:t>
            </a: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342900" indent="-342900">
              <a:buAutoNum type="alphaUcPeriod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주기능인 송금이나 결제에 관한 내용이 아닌 </a:t>
            </a:r>
            <a:endParaRPr lang="en-US" altLang="ko-KR" sz="1800" kern="0" spc="-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쇼핑에 대한 내용으로 </a:t>
            </a:r>
            <a:r>
              <a:rPr lang="ko-KR" altLang="en-US" sz="1800" kern="0" spc="-2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메인화면</a:t>
            </a:r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구성</a:t>
            </a:r>
            <a:endParaRPr lang="en-US" altLang="ko-KR" sz="1800" kern="0" spc="-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dirty="0"/>
          </a:p>
          <a:p>
            <a:pPr marL="342900" indent="-342900">
              <a:buAutoNum type="alphaUcPeriod"/>
            </a:pP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28D282-EF4A-499A-A608-5FE9C041287F}"/>
              </a:ext>
            </a:extLst>
          </p:cNvPr>
          <p:cNvSpPr txBox="1"/>
          <p:nvPr/>
        </p:nvSpPr>
        <p:spPr>
          <a:xfrm>
            <a:off x="6479961" y="1860514"/>
            <a:ext cx="491512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B. </a:t>
            </a:r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지점별 </a:t>
            </a:r>
            <a:r>
              <a:rPr lang="ko-KR" altLang="en-US" sz="2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페이코</a:t>
            </a:r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오더 가능 여부 설명 부족</a:t>
            </a: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상세 페이지 이동 전 </a:t>
            </a:r>
            <a:r>
              <a:rPr lang="ko-KR" altLang="en-US" sz="1800" kern="0" spc="-2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페이코</a:t>
            </a:r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오더가 가능한 </a:t>
            </a:r>
            <a:endParaRPr lang="en-US" altLang="ko-KR" sz="1800" kern="0" spc="-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특정 브랜드만 설명</a:t>
            </a:r>
            <a:endParaRPr lang="en-US" altLang="ko-KR" sz="1800" kern="0" spc="-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dirty="0"/>
          </a:p>
          <a:p>
            <a:pPr marL="342900" indent="-342900">
              <a:buAutoNum type="alphaUcPeriod"/>
            </a:pP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14238-665E-44B7-B2FD-46686920B32D}"/>
              </a:ext>
            </a:extLst>
          </p:cNvPr>
          <p:cNvSpPr txBox="1"/>
          <p:nvPr/>
        </p:nvSpPr>
        <p:spPr>
          <a:xfrm>
            <a:off x="928718" y="4524191"/>
            <a:ext cx="455768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C. </a:t>
            </a:r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복잡한 화면 구성과 아이콘 </a:t>
            </a: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앱 </a:t>
            </a:r>
            <a:r>
              <a:rPr lang="ko-KR" altLang="en-US" sz="1800" kern="0" spc="-2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이용시</a:t>
            </a:r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필수적으로 </a:t>
            </a:r>
            <a:r>
              <a:rPr lang="ko-KR" altLang="en-US" sz="1800" kern="0" spc="-2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해야하는</a:t>
            </a:r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계좌 등록 화면으로 바로 이동하지 않아 해당 기능을 </a:t>
            </a:r>
            <a:r>
              <a:rPr lang="ko-KR" altLang="en-US" sz="1800" kern="0" spc="-2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찾는데에</a:t>
            </a:r>
            <a:r>
              <a:rPr lang="ko-KR" altLang="en-US" sz="1800" kern="0" spc="-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어려움</a:t>
            </a:r>
            <a:endParaRPr lang="en-US" altLang="ko-KR" sz="1800" kern="0" spc="-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dirty="0"/>
          </a:p>
          <a:p>
            <a:pPr marL="342900" indent="-342900">
              <a:buAutoNum type="alphaU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194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 txBox="1"/>
          <p:nvPr/>
        </p:nvSpPr>
        <p:spPr>
          <a:xfrm>
            <a:off x="558230" y="349609"/>
            <a:ext cx="4404188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4.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 및 토의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2CE5F246-E281-4563-9EFA-3883F9D018BE}"/>
              </a:ext>
            </a:extLst>
          </p:cNvPr>
          <p:cNvSpPr txBox="1"/>
          <p:nvPr/>
        </p:nvSpPr>
        <p:spPr>
          <a:xfrm>
            <a:off x="5087688" y="469588"/>
            <a:ext cx="5722173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Think – aloud</a:t>
            </a:r>
          </a:p>
          <a:p>
            <a:pPr algn="just"/>
            <a:endParaRPr lang="ko-KR" altLang="en-US" sz="3200" kern="0" spc="-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ko-KR" altLang="en-US" sz="3200" kern="0" spc="-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214993B4-54FB-4D83-807F-6982A2D60350}"/>
              </a:ext>
            </a:extLst>
          </p:cNvPr>
          <p:cNvSpPr txBox="1"/>
          <p:nvPr/>
        </p:nvSpPr>
        <p:spPr>
          <a:xfrm>
            <a:off x="1371502" y="1496715"/>
            <a:ext cx="4404188" cy="5011676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장점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</a:p>
          <a:p>
            <a:endParaRPr lang="ko-KR" altLang="en-US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객관적 파악 가능 </a:t>
            </a: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관찰자의 주관적인 개입없이 영상만을 관찰 후 피험자의 상호작용과 동작만을 객관적으로 분석할 수 있다</a:t>
            </a:r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marL="457200" indent="-457200">
              <a:buAutoNum type="alphaUcPeriod"/>
            </a:pP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쉽게 상호작용의 어려움 발견 가능</a:t>
            </a: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앱과 처음 상호작용하는 피험자를 통해 기존 사용자 사이에서는 관찰할 수 없었던 상호작용의 어려운 부분을 쉽게 발견할 수 있다</a:t>
            </a:r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endParaRPr lang="en-US" altLang="ko-KR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11B37FB-0DA3-4E44-8EEB-035298D787CA}"/>
              </a:ext>
            </a:extLst>
          </p:cNvPr>
          <p:cNvSpPr txBox="1"/>
          <p:nvPr/>
        </p:nvSpPr>
        <p:spPr>
          <a:xfrm>
            <a:off x="6554917" y="1376736"/>
            <a:ext cx="4580562" cy="481858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ko-KR" altLang="en-US" sz="5400" kern="0" spc="-267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단점</a:t>
            </a:r>
            <a:endParaRPr lang="en-US" altLang="ko-KR" sz="5400" kern="0" spc="-267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6000" kern="0" spc="-267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단편적인 영상을 통한 추론의 어려움</a:t>
            </a:r>
            <a:endParaRPr lang="en-US" altLang="ko-KR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관찰자가 실제 사용자의 반응과 이유를 완벽히 일치시키지 못했다</a:t>
            </a:r>
            <a:r>
              <a:rPr lang="en-US" altLang="ko-KR" sz="20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심리적 압박감 </a:t>
            </a:r>
            <a:endParaRPr lang="en-US" altLang="ko-KR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영상 촬영으로 인해 부담감을 느꼈다</a:t>
            </a:r>
            <a:r>
              <a:rPr lang="en-US" altLang="ko-KR" sz="20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686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5AE5A5B-4127-4235-AE98-D545D259CE55}"/>
              </a:ext>
            </a:extLst>
          </p:cNvPr>
          <p:cNvSpPr/>
          <p:nvPr/>
        </p:nvSpPr>
        <p:spPr>
          <a:xfrm>
            <a:off x="3842535" y="2630184"/>
            <a:ext cx="4243227" cy="1263820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Object 6"/>
          <p:cNvSpPr txBox="1"/>
          <p:nvPr/>
        </p:nvSpPr>
        <p:spPr>
          <a:xfrm>
            <a:off x="3378200" y="2804904"/>
            <a:ext cx="5435600" cy="9143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334" kern="0" spc="-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5334" kern="0" spc="-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en-US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D25ED445-D1E0-4618-A17B-A0708B448C45}"/>
              </a:ext>
            </a:extLst>
          </p:cNvPr>
          <p:cNvGrpSpPr/>
          <p:nvPr/>
        </p:nvGrpSpPr>
        <p:grpSpPr>
          <a:xfrm>
            <a:off x="143136" y="143072"/>
            <a:ext cx="572435" cy="572703"/>
            <a:chOff x="3821402" y="2720718"/>
            <a:chExt cx="858652" cy="859054"/>
          </a:xfrm>
        </p:grpSpPr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66EA6F00-E059-4E79-B7D3-5F9CFC30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C0461C6F-B50A-4CA4-B2B9-731C93632D34}"/>
              </a:ext>
            </a:extLst>
          </p:cNvPr>
          <p:cNvGrpSpPr/>
          <p:nvPr/>
        </p:nvGrpSpPr>
        <p:grpSpPr>
          <a:xfrm rot="10800000">
            <a:off x="11476429" y="6142225"/>
            <a:ext cx="572435" cy="572703"/>
            <a:chOff x="3821402" y="2720718"/>
            <a:chExt cx="858652" cy="859054"/>
          </a:xfrm>
        </p:grpSpPr>
        <p:pic>
          <p:nvPicPr>
            <p:cNvPr id="31" name="Object 10">
              <a:extLst>
                <a:ext uri="{FF2B5EF4-FFF2-40B4-BE49-F238E27FC236}">
                  <a16:creationId xmlns:a16="http://schemas.microsoft.com/office/drawing/2014/main" id="{32435C96-BFB3-4C8A-9476-E4AF9862A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6A86EA97-0FC6-40FF-A389-5AABE8E3D2BB}"/>
              </a:ext>
            </a:extLst>
          </p:cNvPr>
          <p:cNvGrpSpPr/>
          <p:nvPr/>
        </p:nvGrpSpPr>
        <p:grpSpPr>
          <a:xfrm rot="5400000">
            <a:off x="11476430" y="143071"/>
            <a:ext cx="572435" cy="572703"/>
            <a:chOff x="3821402" y="2720718"/>
            <a:chExt cx="858652" cy="859054"/>
          </a:xfrm>
        </p:grpSpPr>
        <p:pic>
          <p:nvPicPr>
            <p:cNvPr id="33" name="Object 10">
              <a:extLst>
                <a:ext uri="{FF2B5EF4-FFF2-40B4-BE49-F238E27FC236}">
                  <a16:creationId xmlns:a16="http://schemas.microsoft.com/office/drawing/2014/main" id="{EAD08863-CDE0-40AD-B7EF-B5FF5AE1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69BD4449-2627-483D-9E49-988AD0571598}"/>
              </a:ext>
            </a:extLst>
          </p:cNvPr>
          <p:cNvGrpSpPr/>
          <p:nvPr/>
        </p:nvGrpSpPr>
        <p:grpSpPr>
          <a:xfrm rot="16200000">
            <a:off x="143136" y="6142226"/>
            <a:ext cx="572435" cy="572703"/>
            <a:chOff x="3821402" y="2720718"/>
            <a:chExt cx="858652" cy="859054"/>
          </a:xfrm>
        </p:grpSpPr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69550D58-2272-4800-A74B-BB288AF42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853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 txBox="1"/>
          <p:nvPr/>
        </p:nvSpPr>
        <p:spPr>
          <a:xfrm>
            <a:off x="3724071" y="1244600"/>
            <a:ext cx="4743859" cy="31956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801" kern="0" spc="-1133" dirty="0">
                <a:solidFill>
                  <a:srgbClr val="FA2829"/>
                </a:solidFill>
                <a:latin typeface="G마켓 산스 Light" pitchFamily="34" charset="0"/>
                <a:cs typeface="G마켓 산스 Light" pitchFamily="34" charset="0"/>
              </a:rPr>
              <a:t>01</a:t>
            </a:r>
            <a:endParaRPr lang="en-US" sz="1200" dirty="0">
              <a:solidFill>
                <a:srgbClr val="FA2829"/>
              </a:solidFill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4622800" y="3733800"/>
            <a:ext cx="3211227" cy="5710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pPr algn="ctr"/>
            <a:r>
              <a:rPr lang="ko-KR" altLang="en-US" sz="36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목적</a:t>
            </a:r>
            <a:endParaRPr lang="en-US" sz="1067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230927" y="3464531"/>
            <a:ext cx="3994972" cy="1109609"/>
            <a:chOff x="6614457" y="5199886"/>
            <a:chExt cx="5076006" cy="1288386"/>
          </a:xfrm>
        </p:grpSpPr>
        <p:grpSp>
          <p:nvGrpSpPr>
            <p:cNvPr id="32" name="그룹 1003"/>
            <p:cNvGrpSpPr/>
            <p:nvPr/>
          </p:nvGrpSpPr>
          <p:grpSpPr>
            <a:xfrm>
              <a:off x="11326772" y="5209325"/>
              <a:ext cx="363691" cy="363861"/>
              <a:chOff x="11326772" y="5209325"/>
              <a:chExt cx="363691" cy="363861"/>
            </a:xfrm>
          </p:grpSpPr>
          <p:pic>
            <p:nvPicPr>
              <p:cNvPr id="39" name="Object 11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</a:blip>
              <a:stretch>
                <a:fillRect/>
              </a:stretch>
            </p:blipFill>
            <p:spPr>
              <a:xfrm>
                <a:off x="11326772" y="5209325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3" name="그룹 1004"/>
            <p:cNvGrpSpPr/>
            <p:nvPr/>
          </p:nvGrpSpPr>
          <p:grpSpPr>
            <a:xfrm>
              <a:off x="6614457" y="5199886"/>
              <a:ext cx="363861" cy="363691"/>
              <a:chOff x="6614457" y="5199886"/>
              <a:chExt cx="363861" cy="363691"/>
            </a:xfrm>
          </p:grpSpPr>
          <p:pic>
            <p:nvPicPr>
              <p:cNvPr id="38" name="Object 14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 rot="16200000">
                <a:off x="6614542" y="519980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4" name="그룹 1005"/>
            <p:cNvGrpSpPr/>
            <p:nvPr/>
          </p:nvGrpSpPr>
          <p:grpSpPr>
            <a:xfrm>
              <a:off x="11326772" y="6114972"/>
              <a:ext cx="363691" cy="363861"/>
              <a:chOff x="11326772" y="6114972"/>
              <a:chExt cx="363691" cy="363861"/>
            </a:xfrm>
          </p:grpSpPr>
          <p:pic>
            <p:nvPicPr>
              <p:cNvPr id="37" name="Object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</a:blip>
              <a:stretch>
                <a:fillRect/>
              </a:stretch>
            </p:blipFill>
            <p:spPr>
              <a:xfrm>
                <a:off x="11326772" y="6114972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6614457" y="6124581"/>
              <a:ext cx="363861" cy="363691"/>
              <a:chOff x="6614457" y="6124581"/>
              <a:chExt cx="363861" cy="363691"/>
            </a:xfrm>
          </p:grpSpPr>
          <p:pic>
            <p:nvPicPr>
              <p:cNvPr id="36" name="Object 20"/>
              <p:cNvPicPr>
                <a:picLocks noChangeAspect="1"/>
              </p:cNvPicPr>
              <p:nvPr/>
            </p:nvPicPr>
            <p:blipFill>
              <a:blip r:embed="rId5" cstate="print">
                <a:biLevel thresh="50000"/>
              </a:blip>
              <a:stretch>
                <a:fillRect/>
              </a:stretch>
            </p:blipFill>
            <p:spPr>
              <a:xfrm rot="5400000">
                <a:off x="6614542" y="6124496"/>
                <a:ext cx="363691" cy="3638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142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>
            <a:extLst>
              <a:ext uri="{FF2B5EF4-FFF2-40B4-BE49-F238E27FC236}">
                <a16:creationId xmlns:a16="http://schemas.microsoft.com/office/drawing/2014/main" id="{C7AD6A7D-2A73-493B-8603-E5A2B8583D85}"/>
              </a:ext>
            </a:extLst>
          </p:cNvPr>
          <p:cNvSpPr txBox="1"/>
          <p:nvPr/>
        </p:nvSpPr>
        <p:spPr>
          <a:xfrm>
            <a:off x="7119989" y="2710952"/>
            <a:ext cx="1683865" cy="422667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8040" y="1964443"/>
            <a:ext cx="4924720" cy="320346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spc="-267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현금</a:t>
            </a:r>
            <a:r>
              <a:rPr lang="en-US" altLang="ko-KR" sz="2400" kern="0" spc="-267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, </a:t>
            </a:r>
            <a:r>
              <a:rPr lang="ko-KR" altLang="en-US" sz="2400" kern="0" spc="-267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카드 결제가 아닌 </a:t>
            </a:r>
            <a:endParaRPr lang="en-US" altLang="ko-KR" sz="2400" kern="0" spc="-267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G마켓 산스 Bold" pitchFamily="34" charset="0"/>
            </a:endParaRPr>
          </a:p>
          <a:p>
            <a:pPr algn="ctr"/>
            <a:r>
              <a:rPr lang="ko-KR" altLang="en-US" sz="2400" kern="0" spc="-267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스마트 간편 결제 시스템</a:t>
            </a:r>
            <a:endParaRPr lang="en-US" altLang="ko-KR" sz="2400" kern="0" spc="-267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G마켓 산스 Bold" pitchFamily="34" charset="0"/>
            </a:endParaRPr>
          </a:p>
          <a:p>
            <a:pPr algn="ctr"/>
            <a:r>
              <a:rPr lang="ko-KR" altLang="en-US" sz="2800" kern="0" spc="-267" dirty="0">
                <a:solidFill>
                  <a:srgbClr val="FA282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  </a:t>
            </a:r>
            <a:r>
              <a:rPr lang="ko-KR" altLang="en-US" sz="2800" kern="0" spc="-267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‘ </a:t>
            </a:r>
            <a:r>
              <a:rPr lang="en-US" altLang="ko-KR" sz="2800" kern="0" spc="-267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PAYCO ’ </a:t>
            </a:r>
            <a:r>
              <a:rPr lang="ko-KR" altLang="en-US" sz="2400" kern="0" spc="-267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을 사용하였을 때 </a:t>
            </a:r>
            <a:endParaRPr lang="en-US" altLang="ko-KR" sz="2400" kern="0" spc="-267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G마켓 산스 Bold" pitchFamily="34" charset="0"/>
            </a:endParaRPr>
          </a:p>
          <a:p>
            <a:pPr algn="ctr"/>
            <a:endParaRPr lang="en-US" altLang="ko-KR" sz="2400" kern="0" spc="-267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G마켓 산스 Bold" pitchFamily="34" charset="0"/>
            </a:endParaRPr>
          </a:p>
          <a:p>
            <a:pPr algn="ctr"/>
            <a:endParaRPr lang="en-US" altLang="ko-KR" sz="2400" kern="0" spc="-267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G마켓 산스 Bold" pitchFamily="34" charset="0"/>
            </a:endParaRPr>
          </a:p>
          <a:p>
            <a:pPr algn="ctr"/>
            <a:r>
              <a:rPr lang="ko-KR" altLang="en-US" sz="2400" kern="0" spc="-267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상호작용이 어떻게 이루어 지는지 </a:t>
            </a:r>
            <a:endParaRPr lang="en-US" altLang="ko-KR" sz="2400" kern="0" spc="-267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G마켓 산스 Bold" pitchFamily="34" charset="0"/>
            </a:endParaRPr>
          </a:p>
          <a:p>
            <a:pPr algn="ctr"/>
            <a:r>
              <a:rPr lang="ko-KR" altLang="en-US" sz="2400" kern="0" spc="-267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‘생각하며 말하기 방법</a:t>
            </a:r>
          </a:p>
          <a:p>
            <a:pPr algn="ctr"/>
            <a:r>
              <a:rPr lang="en-US" altLang="ko-KR" sz="2400" kern="0" spc="-267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(Think-aloud verbal protocol)’</a:t>
            </a:r>
          </a:p>
          <a:p>
            <a:pPr algn="ctr"/>
            <a:r>
              <a:rPr lang="ko-KR" altLang="en-US" sz="2400" kern="0" spc="-267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을 사용하여 자료를 수집하고 분석한다</a:t>
            </a:r>
            <a:r>
              <a:rPr lang="en-US" altLang="ko-KR" sz="2400" kern="0" spc="-267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Bold" pitchFamily="34" charset="0"/>
              </a:rPr>
              <a:t>. 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1125201" y="1540486"/>
            <a:ext cx="415119" cy="415314"/>
            <a:chOff x="13006705" y="3551003"/>
            <a:chExt cx="622679" cy="622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9201" y="1540486"/>
            <a:ext cx="415119" cy="415314"/>
            <a:chOff x="4656476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EE556AAB-52C8-4983-A800-E14BEE86480A}"/>
              </a:ext>
            </a:extLst>
          </p:cNvPr>
          <p:cNvGrpSpPr/>
          <p:nvPr/>
        </p:nvGrpSpPr>
        <p:grpSpPr>
          <a:xfrm rot="16200000">
            <a:off x="6299298" y="5359498"/>
            <a:ext cx="415119" cy="415314"/>
            <a:chOff x="4656476" y="3551003"/>
            <a:chExt cx="622679" cy="62297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84D6D860-A740-446F-8882-EDCAFDCB8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33" name="그룹 1002">
            <a:extLst>
              <a:ext uri="{FF2B5EF4-FFF2-40B4-BE49-F238E27FC236}">
                <a16:creationId xmlns:a16="http://schemas.microsoft.com/office/drawing/2014/main" id="{5B0A652C-5F17-46B0-8BB6-C71EF194F7F2}"/>
              </a:ext>
            </a:extLst>
          </p:cNvPr>
          <p:cNvGrpSpPr/>
          <p:nvPr/>
        </p:nvGrpSpPr>
        <p:grpSpPr>
          <a:xfrm rot="10800000">
            <a:off x="11125201" y="5359400"/>
            <a:ext cx="415119" cy="415314"/>
            <a:chOff x="4656476" y="3551003"/>
            <a:chExt cx="622679" cy="622971"/>
          </a:xfrm>
        </p:grpSpPr>
        <p:pic>
          <p:nvPicPr>
            <p:cNvPr id="34" name="Object 8">
              <a:extLst>
                <a:ext uri="{FF2B5EF4-FFF2-40B4-BE49-F238E27FC236}">
                  <a16:creationId xmlns:a16="http://schemas.microsoft.com/office/drawing/2014/main" id="{8D43F5A3-C4C5-4ADC-A0CF-3A95FC6F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sp>
        <p:nvSpPr>
          <p:cNvPr id="17" name="Object 2"/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1.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실험 목적</a:t>
            </a:r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11DB54-E6B7-4ECD-95B2-E3C905F00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242" y="1633490"/>
            <a:ext cx="2074874" cy="4490551"/>
          </a:xfrm>
          <a:prstGeom prst="rect">
            <a:avLst/>
          </a:prstGeom>
        </p:spPr>
      </p:pic>
      <p:pic>
        <p:nvPicPr>
          <p:cNvPr id="23" name="그림 22" descr="전자기기, 검은색, 어두운, 이미지이(가) 표시된 사진&#10;&#10;자동 생성된 설명">
            <a:extLst>
              <a:ext uri="{FF2B5EF4-FFF2-40B4-BE49-F238E27FC236}">
                <a16:creationId xmlns:a16="http://schemas.microsoft.com/office/drawing/2014/main" id="{1ABC698E-EEE6-4C1C-8757-81F0145AB3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t="17946" r="35950" b="19089"/>
          <a:stretch/>
        </p:blipFill>
        <p:spPr>
          <a:xfrm>
            <a:off x="1789404" y="1407560"/>
            <a:ext cx="2362394" cy="48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8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 txBox="1"/>
          <p:nvPr/>
        </p:nvSpPr>
        <p:spPr>
          <a:xfrm>
            <a:off x="3724071" y="1244600"/>
            <a:ext cx="4743859" cy="31956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801" kern="0" spc="-1133" dirty="0">
                <a:solidFill>
                  <a:srgbClr val="FA2829"/>
                </a:solidFill>
                <a:latin typeface="G마켓 산스 Light" pitchFamily="34" charset="0"/>
                <a:cs typeface="G마켓 산스 Light" pitchFamily="34" charset="0"/>
              </a:rPr>
              <a:t>02</a:t>
            </a:r>
            <a:endParaRPr lang="en-US" sz="1200" dirty="0">
              <a:solidFill>
                <a:srgbClr val="FA2829"/>
              </a:solidFill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4622800" y="3733800"/>
            <a:ext cx="3211227" cy="5710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pPr algn="ctr"/>
            <a:r>
              <a:rPr lang="ko-KR" altLang="en-US" sz="36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방법</a:t>
            </a:r>
            <a:endParaRPr lang="en-US" sz="1067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230927" y="3464531"/>
            <a:ext cx="3994972" cy="1109609"/>
            <a:chOff x="6614457" y="5199886"/>
            <a:chExt cx="5076006" cy="1288386"/>
          </a:xfrm>
        </p:grpSpPr>
        <p:grpSp>
          <p:nvGrpSpPr>
            <p:cNvPr id="32" name="그룹 1003"/>
            <p:cNvGrpSpPr/>
            <p:nvPr/>
          </p:nvGrpSpPr>
          <p:grpSpPr>
            <a:xfrm>
              <a:off x="11326772" y="5209325"/>
              <a:ext cx="363691" cy="363861"/>
              <a:chOff x="11326772" y="5209325"/>
              <a:chExt cx="363691" cy="363861"/>
            </a:xfrm>
          </p:grpSpPr>
          <p:pic>
            <p:nvPicPr>
              <p:cNvPr id="39" name="Object 11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</a:blip>
              <a:stretch>
                <a:fillRect/>
              </a:stretch>
            </p:blipFill>
            <p:spPr>
              <a:xfrm>
                <a:off x="11326772" y="5209325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3" name="그룹 1004"/>
            <p:cNvGrpSpPr/>
            <p:nvPr/>
          </p:nvGrpSpPr>
          <p:grpSpPr>
            <a:xfrm>
              <a:off x="6614457" y="5199886"/>
              <a:ext cx="363861" cy="363691"/>
              <a:chOff x="6614457" y="5199886"/>
              <a:chExt cx="363861" cy="363691"/>
            </a:xfrm>
          </p:grpSpPr>
          <p:pic>
            <p:nvPicPr>
              <p:cNvPr id="38" name="Object 14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 rot="16200000">
                <a:off x="6614542" y="519980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4" name="그룹 1005"/>
            <p:cNvGrpSpPr/>
            <p:nvPr/>
          </p:nvGrpSpPr>
          <p:grpSpPr>
            <a:xfrm>
              <a:off x="11326772" y="6114972"/>
              <a:ext cx="363691" cy="363861"/>
              <a:chOff x="11326772" y="6114972"/>
              <a:chExt cx="363691" cy="363861"/>
            </a:xfrm>
          </p:grpSpPr>
          <p:pic>
            <p:nvPicPr>
              <p:cNvPr id="37" name="Object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</a:blip>
              <a:stretch>
                <a:fillRect/>
              </a:stretch>
            </p:blipFill>
            <p:spPr>
              <a:xfrm>
                <a:off x="11326772" y="6114972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6614457" y="6124581"/>
              <a:ext cx="363861" cy="363691"/>
              <a:chOff x="6614457" y="6124581"/>
              <a:chExt cx="363861" cy="363691"/>
            </a:xfrm>
          </p:grpSpPr>
          <p:pic>
            <p:nvPicPr>
              <p:cNvPr id="36" name="Object 20"/>
              <p:cNvPicPr>
                <a:picLocks noChangeAspect="1"/>
              </p:cNvPicPr>
              <p:nvPr/>
            </p:nvPicPr>
            <p:blipFill>
              <a:blip r:embed="rId5" cstate="print">
                <a:biLevel thresh="50000"/>
              </a:blip>
              <a:stretch>
                <a:fillRect/>
              </a:stretch>
            </p:blipFill>
            <p:spPr>
              <a:xfrm rot="5400000">
                <a:off x="6614542" y="6124496"/>
                <a:ext cx="363691" cy="3638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651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2.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방법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2CE5F246-E281-4563-9EFA-3883F9D018BE}"/>
              </a:ext>
            </a:extLst>
          </p:cNvPr>
          <p:cNvSpPr txBox="1"/>
          <p:nvPr/>
        </p:nvSpPr>
        <p:spPr>
          <a:xfrm>
            <a:off x="4368497" y="521397"/>
            <a:ext cx="5722173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실험할 주요 기능 선정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214993B4-54FB-4D83-807F-6982A2D60350}"/>
              </a:ext>
            </a:extLst>
          </p:cNvPr>
          <p:cNvSpPr txBox="1"/>
          <p:nvPr/>
        </p:nvSpPr>
        <p:spPr>
          <a:xfrm>
            <a:off x="2007090" y="2208941"/>
            <a:ext cx="3849172" cy="3544585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>
              <a:buAutoNum type="alphaUcPeriod"/>
            </a:pP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등록</a:t>
            </a:r>
            <a:endParaRPr lang="en-US" altLang="ko-KR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본인 인증 후 카드 등록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계좌 등록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000" dirty="0" err="1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페이코</a:t>
            </a: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인증서 등록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C. 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결제</a:t>
            </a:r>
            <a:endParaRPr lang="en-US" altLang="ko-KR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000" dirty="0" err="1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페이코</a:t>
            </a: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오더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B46E395A-E662-4573-A99C-D7230A3D162D}"/>
              </a:ext>
            </a:extLst>
          </p:cNvPr>
          <p:cNvSpPr txBox="1"/>
          <p:nvPr/>
        </p:nvSpPr>
        <p:spPr>
          <a:xfrm>
            <a:off x="6455588" y="2208940"/>
            <a:ext cx="3849172" cy="354458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indent="0">
              <a:buNone/>
            </a:pPr>
            <a:r>
              <a:rPr lang="en-US" altLang="ko-KR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B. 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송금</a:t>
            </a:r>
            <a:endParaRPr lang="en-US" altLang="ko-KR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송금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송금 요청 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타인이 송금한 돈 계좌로 받기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송금요청 받은 돈 송금하기</a:t>
            </a:r>
            <a:endParaRPr lang="en-US" altLang="ko-KR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D. 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기타 </a:t>
            </a:r>
            <a:endParaRPr lang="en-US" altLang="ko-KR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rgbClr val="FA28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교통카드 기능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36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2.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방법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2CE5F246-E281-4563-9EFA-3883F9D018BE}"/>
              </a:ext>
            </a:extLst>
          </p:cNvPr>
          <p:cNvSpPr txBox="1"/>
          <p:nvPr/>
        </p:nvSpPr>
        <p:spPr>
          <a:xfrm>
            <a:off x="4368497" y="521397"/>
            <a:ext cx="5722173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실험할 주요 기능 선정</a:t>
            </a: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1C7C790C-FAFB-4064-B000-3C29F684A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488858"/>
              </p:ext>
            </p:extLst>
          </p:nvPr>
        </p:nvGraphicFramePr>
        <p:xfrm>
          <a:off x="1549069" y="2123925"/>
          <a:ext cx="8857672" cy="36448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14418">
                  <a:extLst>
                    <a:ext uri="{9D8B030D-6E8A-4147-A177-3AD203B41FA5}">
                      <a16:colId xmlns:a16="http://schemas.microsoft.com/office/drawing/2014/main" val="4194561895"/>
                    </a:ext>
                  </a:extLst>
                </a:gridCol>
                <a:gridCol w="2214418">
                  <a:extLst>
                    <a:ext uri="{9D8B030D-6E8A-4147-A177-3AD203B41FA5}">
                      <a16:colId xmlns:a16="http://schemas.microsoft.com/office/drawing/2014/main" val="4030603914"/>
                    </a:ext>
                  </a:extLst>
                </a:gridCol>
                <a:gridCol w="2214418">
                  <a:extLst>
                    <a:ext uri="{9D8B030D-6E8A-4147-A177-3AD203B41FA5}">
                      <a16:colId xmlns:a16="http://schemas.microsoft.com/office/drawing/2014/main" val="3747143637"/>
                    </a:ext>
                  </a:extLst>
                </a:gridCol>
                <a:gridCol w="2214418">
                  <a:extLst>
                    <a:ext uri="{9D8B030D-6E8A-4147-A177-3AD203B41FA5}">
                      <a16:colId xmlns:a16="http://schemas.microsoft.com/office/drawing/2014/main" val="1777986319"/>
                    </a:ext>
                  </a:extLst>
                </a:gridCol>
              </a:tblGrid>
              <a:tr h="52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A. </a:t>
                      </a:r>
                      <a:r>
                        <a:rPr lang="ko-KR" altLang="en-US" sz="24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B. </a:t>
                      </a:r>
                      <a:r>
                        <a:rPr lang="ko-KR" altLang="en-US" sz="24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송금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C. </a:t>
                      </a:r>
                      <a:r>
                        <a:rPr lang="ko-KR" altLang="en-US" sz="24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D. </a:t>
                      </a:r>
                      <a:r>
                        <a:rPr lang="ko-KR" altLang="en-US" sz="24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2264"/>
                  </a:ext>
                </a:extLst>
              </a:tr>
              <a:tr h="780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본인 인증 후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카드 등록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송금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오더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교통카드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450877"/>
                  </a:ext>
                </a:extLst>
              </a:tr>
              <a:tr h="780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송금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686026"/>
                  </a:ext>
                </a:extLst>
              </a:tr>
              <a:tr h="780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페이코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인증서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타인이 송금한 돈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계좌로 받기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591582"/>
                  </a:ext>
                </a:extLst>
              </a:tr>
              <a:tr h="78062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송금요청 받은 돈 송금하기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54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57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F6EFC044-146D-4EFA-8466-AD0B17008096}"/>
              </a:ext>
            </a:extLst>
          </p:cNvPr>
          <p:cNvSpPr txBox="1"/>
          <p:nvPr/>
        </p:nvSpPr>
        <p:spPr>
          <a:xfrm>
            <a:off x="1368704" y="4220110"/>
            <a:ext cx="9247194" cy="1425396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endParaRPr lang="en-US" sz="1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482885" y="297951"/>
            <a:ext cx="3708971" cy="863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2. </a:t>
            </a:r>
            <a:r>
              <a:rPr lang="ko-KR" altLang="en-US" sz="5400" kern="0" spc="-267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방법</a:t>
            </a:r>
            <a:endParaRPr lang="en-US" altLang="ko-KR" sz="18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2CE5F246-E281-4563-9EFA-3883F9D018BE}"/>
              </a:ext>
            </a:extLst>
          </p:cNvPr>
          <p:cNvSpPr txBox="1"/>
          <p:nvPr/>
        </p:nvSpPr>
        <p:spPr>
          <a:xfrm>
            <a:off x="4645899" y="443759"/>
            <a:ext cx="5722173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3200" kern="0" spc="-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순서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214993B4-54FB-4D83-807F-6982A2D60350}"/>
              </a:ext>
            </a:extLst>
          </p:cNvPr>
          <p:cNvSpPr txBox="1"/>
          <p:nvPr/>
        </p:nvSpPr>
        <p:spPr>
          <a:xfrm>
            <a:off x="1453743" y="2381036"/>
            <a:ext cx="9077116" cy="3870789"/>
          </a:xfrm>
          <a:prstGeom prst="rect">
            <a:avLst/>
          </a:prstGeom>
          <a:noFill/>
        </p:spPr>
        <p:txBody>
          <a:bodyPr wrap="square" rtlCol="0"/>
          <a:lstStyle/>
          <a:p>
            <a:pPr marL="514350" indent="-514350">
              <a:buAutoNum type="alphaUcPeriod"/>
            </a:pP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팀원 중 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피험자</a:t>
            </a: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명이 각각 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</a:t>
            </a: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 이내로 선정된 시스템의 주요 기능을 중심으로 상호작용하면서 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 생각하며 말하기 방법 ’</a:t>
            </a: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실행하며 이를 녹화한다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marL="514350" indent="-514350">
              <a:buAutoNum type="alphaUcPeriod"/>
            </a:pPr>
            <a:endParaRPr lang="en-US" altLang="ko-KR" sz="2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514350" indent="-514350">
              <a:buAutoNum type="alphaUcPeriod"/>
            </a:pPr>
            <a:endParaRPr lang="en-US" altLang="ko-KR" sz="2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514350" indent="-514350">
              <a:buAutoNum type="alphaUcPeriod"/>
            </a:pP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나머지  </a:t>
            </a:r>
            <a:r>
              <a:rPr lang="ko-KR" altLang="en-US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관찰자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팀원  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명은  </a:t>
            </a:r>
            <a:r>
              <a:rPr lang="ko-KR" altLang="en-US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 생각하며 말하기 방법 ’ 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 동영상  녹화와  더불어 관찰하고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기록한다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(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관찰자는 피험자의 기능 수행 정도를 걸린 시간을 기준으로 관찰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기록한다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.) </a:t>
            </a:r>
          </a:p>
          <a:p>
            <a:pPr marL="514350" indent="-514350">
              <a:buAutoNum type="alphaUcPeriod"/>
            </a:pPr>
            <a:endParaRPr lang="en-US" altLang="ko-KR" sz="2000" dirty="0">
              <a:solidFill>
                <a:srgbClr val="FA2829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rgbClr val="FA2829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F583671-2A93-419D-9A7C-840251A76E6F}"/>
              </a:ext>
            </a:extLst>
          </p:cNvPr>
          <p:cNvSpPr txBox="1"/>
          <p:nvPr/>
        </p:nvSpPr>
        <p:spPr>
          <a:xfrm>
            <a:off x="558230" y="349609"/>
            <a:ext cx="3633626" cy="8113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r>
              <a:rPr lang="en-US" altLang="ko-KR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마켓 산스 Light" pitchFamily="34" charset="0"/>
              </a:rPr>
              <a:t>2. </a:t>
            </a:r>
            <a:r>
              <a:rPr lang="ko-KR" altLang="en-US" sz="54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방법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 txBox="1"/>
          <p:nvPr/>
        </p:nvSpPr>
        <p:spPr>
          <a:xfrm>
            <a:off x="3724071" y="1244600"/>
            <a:ext cx="4743859" cy="31956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801" kern="0" spc="-1133" dirty="0">
                <a:solidFill>
                  <a:srgbClr val="FA2829"/>
                </a:solidFill>
                <a:latin typeface="G마켓 산스 Light" pitchFamily="34" charset="0"/>
                <a:cs typeface="G마켓 산스 Light" pitchFamily="34" charset="0"/>
              </a:rPr>
              <a:t>03</a:t>
            </a:r>
            <a:endParaRPr lang="en-US" sz="1200" dirty="0">
              <a:solidFill>
                <a:srgbClr val="FA2829"/>
              </a:solidFill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4622800" y="3733800"/>
            <a:ext cx="3211227" cy="571072"/>
          </a:xfrm>
          <a:prstGeom prst="rect">
            <a:avLst/>
          </a:prstGeom>
          <a:solidFill>
            <a:srgbClr val="FA2829"/>
          </a:solidFill>
          <a:ln>
            <a:solidFill>
              <a:srgbClr val="FA2829"/>
            </a:solidFill>
          </a:ln>
        </p:spPr>
        <p:txBody>
          <a:bodyPr wrap="square" rtlCol="0"/>
          <a:lstStyle/>
          <a:p>
            <a:pPr algn="ctr"/>
            <a:r>
              <a:rPr lang="ko-KR" altLang="en-US" sz="3600" kern="0" spc="-267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결과</a:t>
            </a:r>
            <a:endParaRPr lang="en-US" sz="1067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230927" y="3464531"/>
            <a:ext cx="3994972" cy="1109609"/>
            <a:chOff x="6614457" y="5199886"/>
            <a:chExt cx="5076006" cy="1288386"/>
          </a:xfrm>
        </p:grpSpPr>
        <p:grpSp>
          <p:nvGrpSpPr>
            <p:cNvPr id="32" name="그룹 1003"/>
            <p:cNvGrpSpPr/>
            <p:nvPr/>
          </p:nvGrpSpPr>
          <p:grpSpPr>
            <a:xfrm>
              <a:off x="11326772" y="5209325"/>
              <a:ext cx="363691" cy="363861"/>
              <a:chOff x="11326772" y="5209325"/>
              <a:chExt cx="363691" cy="363861"/>
            </a:xfrm>
          </p:grpSpPr>
          <p:pic>
            <p:nvPicPr>
              <p:cNvPr id="39" name="Object 11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</a:blip>
              <a:stretch>
                <a:fillRect/>
              </a:stretch>
            </p:blipFill>
            <p:spPr>
              <a:xfrm>
                <a:off x="11326772" y="5209325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3" name="그룹 1004"/>
            <p:cNvGrpSpPr/>
            <p:nvPr/>
          </p:nvGrpSpPr>
          <p:grpSpPr>
            <a:xfrm>
              <a:off x="6614457" y="5199886"/>
              <a:ext cx="363861" cy="363691"/>
              <a:chOff x="6614457" y="5199886"/>
              <a:chExt cx="363861" cy="363691"/>
            </a:xfrm>
          </p:grpSpPr>
          <p:pic>
            <p:nvPicPr>
              <p:cNvPr id="38" name="Object 14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 rot="16200000">
                <a:off x="6614542" y="519980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4" name="그룹 1005"/>
            <p:cNvGrpSpPr/>
            <p:nvPr/>
          </p:nvGrpSpPr>
          <p:grpSpPr>
            <a:xfrm>
              <a:off x="11326772" y="6114972"/>
              <a:ext cx="363691" cy="363861"/>
              <a:chOff x="11326772" y="6114972"/>
              <a:chExt cx="363691" cy="363861"/>
            </a:xfrm>
          </p:grpSpPr>
          <p:pic>
            <p:nvPicPr>
              <p:cNvPr id="37" name="Object 17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</a:blip>
              <a:stretch>
                <a:fillRect/>
              </a:stretch>
            </p:blipFill>
            <p:spPr>
              <a:xfrm>
                <a:off x="11326772" y="6114972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6614457" y="6124581"/>
              <a:ext cx="363861" cy="363691"/>
              <a:chOff x="6614457" y="6124581"/>
              <a:chExt cx="363861" cy="363691"/>
            </a:xfrm>
          </p:grpSpPr>
          <p:pic>
            <p:nvPicPr>
              <p:cNvPr id="36" name="Object 20"/>
              <p:cNvPicPr>
                <a:picLocks noChangeAspect="1"/>
              </p:cNvPicPr>
              <p:nvPr/>
            </p:nvPicPr>
            <p:blipFill>
              <a:blip r:embed="rId5" cstate="print">
                <a:biLevel thresh="50000"/>
              </a:blip>
              <a:stretch>
                <a:fillRect/>
              </a:stretch>
            </p:blipFill>
            <p:spPr>
              <a:xfrm rot="5400000">
                <a:off x="6614542" y="6124496"/>
                <a:ext cx="363691" cy="3638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9924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</TotalTime>
  <Words>1470</Words>
  <Application>Microsoft Office PowerPoint</Application>
  <PresentationFormat>와이드스크린</PresentationFormat>
  <Paragraphs>387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G마켓 산스 Medium</vt:lpstr>
      <vt:lpstr>Arial</vt:lpstr>
      <vt:lpstr>맑은 고딕</vt:lpstr>
      <vt:lpstr>G마켓 산스 Bold</vt:lpstr>
      <vt:lpstr>G마켓 산스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Think-Aloud Verbal Protocol [팀 과제 1] PAYCO와 사용자의 상호작용 분석</dc:title>
  <dc:creator>한예진</dc:creator>
  <cp:lastModifiedBy>김 수빈</cp:lastModifiedBy>
  <cp:revision>46</cp:revision>
  <dcterms:created xsi:type="dcterms:W3CDTF">2021-09-28T12:35:24Z</dcterms:created>
  <dcterms:modified xsi:type="dcterms:W3CDTF">2021-10-06T08:16:13Z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